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91" r:id="rId3"/>
    <p:sldId id="339" r:id="rId4"/>
    <p:sldId id="334" r:id="rId5"/>
    <p:sldId id="335" r:id="rId6"/>
    <p:sldId id="336" r:id="rId7"/>
    <p:sldId id="301" r:id="rId8"/>
    <p:sldId id="323" r:id="rId9"/>
    <p:sldId id="316" r:id="rId10"/>
    <p:sldId id="315" r:id="rId11"/>
    <p:sldId id="338" r:id="rId12"/>
    <p:sldId id="306" r:id="rId13"/>
    <p:sldId id="340" r:id="rId14"/>
    <p:sldId id="308" r:id="rId15"/>
    <p:sldId id="309" r:id="rId16"/>
    <p:sldId id="290"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9F"/>
    <a:srgbClr val="41A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58" autoAdjust="0"/>
    <p:restoredTop sz="94660"/>
  </p:normalViewPr>
  <p:slideViewPr>
    <p:cSldViewPr snapToGrid="0">
      <p:cViewPr varScale="1">
        <p:scale>
          <a:sx n="78" d="100"/>
          <a:sy n="78" d="100"/>
        </p:scale>
        <p:origin x="432" y="64"/>
      </p:cViewPr>
      <p:guideLst/>
    </p:cSldViewPr>
  </p:slideViewPr>
  <p:notesTextViewPr>
    <p:cViewPr>
      <p:scale>
        <a:sx n="1" d="1"/>
        <a:sy n="1" d="1"/>
      </p:scale>
      <p:origin x="0" y="0"/>
    </p:cViewPr>
  </p:notesTextViewPr>
  <p:sorterViewPr>
    <p:cViewPr>
      <p:scale>
        <a:sx n="100" d="100"/>
        <a:sy n="100" d="100"/>
      </p:scale>
      <p:origin x="0" y="-82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 Id="rId4"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1440" tIns="45720" rIns="91440" bIns="45720" rtlCol="0"/>
          <a:lstStyle>
            <a:lvl1pPr algn="r">
              <a:defRPr sz="1200"/>
            </a:lvl1pPr>
          </a:lstStyle>
          <a:p>
            <a:fld id="{E68444FC-9315-4DAE-B605-F68E0988BEA3}" type="datetimeFigureOut">
              <a:rPr lang="en-US" smtClean="0"/>
              <a:t>4/20/2026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521" y="4620577"/>
            <a:ext cx="5852160" cy="378047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1440" tIns="45720" rIns="91440" bIns="45720" rtlCol="0" anchor="b"/>
          <a:lstStyle>
            <a:lvl1pPr algn="r">
              <a:defRPr sz="1200"/>
            </a:lvl1pPr>
          </a:lstStyle>
          <a:p>
            <a:fld id="{CE366F8E-FA49-4148-B11A-40C15561A75E}" type="slidenum">
              <a:rPr lang="en-US" smtClean="0"/>
              <a:t>‹#›</a:t>
            </a:fld>
            <a:endParaRPr lang="en-US"/>
          </a:p>
        </p:txBody>
      </p:sp>
    </p:spTree>
    <p:extLst>
      <p:ext uri="{BB962C8B-B14F-4D97-AF65-F5344CB8AC3E}">
        <p14:creationId xmlns:p14="http://schemas.microsoft.com/office/powerpoint/2010/main" val="4009316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310FF-278C-49CB-BA49-B250AA0FC4E5}" type="slidenum">
              <a:rPr lang="en-US" smtClean="0"/>
              <a:t>2</a:t>
            </a:fld>
            <a:endParaRPr lang="en-US"/>
          </a:p>
        </p:txBody>
      </p:sp>
    </p:spTree>
    <p:extLst>
      <p:ext uri="{BB962C8B-B14F-4D97-AF65-F5344CB8AC3E}">
        <p14:creationId xmlns:p14="http://schemas.microsoft.com/office/powerpoint/2010/main" val="4137203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C89310FF-278C-49CB-BA49-B250AA0FC4E5}" type="slidenum">
              <a:rPr lang="en-US" smtClean="0"/>
              <a:t>4</a:t>
            </a:fld>
            <a:endParaRPr lang="en-US"/>
          </a:p>
        </p:txBody>
      </p:sp>
    </p:spTree>
    <p:extLst>
      <p:ext uri="{BB962C8B-B14F-4D97-AF65-F5344CB8AC3E}">
        <p14:creationId xmlns:p14="http://schemas.microsoft.com/office/powerpoint/2010/main" val="940790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MARKET SHARE PPTS</a:t>
            </a:r>
          </a:p>
          <a:p>
            <a:r>
              <a:rPr lang="en-US" dirty="0"/>
              <a:t>ICIS with or without</a:t>
            </a:r>
            <a:r>
              <a:rPr lang="en-US" baseline="0" dirty="0"/>
              <a:t> duty</a:t>
            </a:r>
            <a:endParaRPr lang="en-US" dirty="0"/>
          </a:p>
        </p:txBody>
      </p:sp>
      <p:sp>
        <p:nvSpPr>
          <p:cNvPr id="4" name="Slide Number Placeholder 3"/>
          <p:cNvSpPr>
            <a:spLocks noGrp="1"/>
          </p:cNvSpPr>
          <p:nvPr>
            <p:ph type="sldNum" sz="quarter" idx="10"/>
          </p:nvPr>
        </p:nvSpPr>
        <p:spPr/>
        <p:txBody>
          <a:bodyPr/>
          <a:lstStyle/>
          <a:p>
            <a:fld id="{CE366F8E-FA49-4148-B11A-40C15561A75E}" type="slidenum">
              <a:rPr lang="en-US" smtClean="0"/>
              <a:t>5</a:t>
            </a:fld>
            <a:endParaRPr lang="en-US"/>
          </a:p>
        </p:txBody>
      </p:sp>
    </p:spTree>
    <p:extLst>
      <p:ext uri="{BB962C8B-B14F-4D97-AF65-F5344CB8AC3E}">
        <p14:creationId xmlns:p14="http://schemas.microsoft.com/office/powerpoint/2010/main" val="1563096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a:t>
            </a:r>
            <a:r>
              <a:rPr lang="en-US" baseline="0" dirty="0"/>
              <a:t> volume were +4 no </a:t>
            </a:r>
            <a:r>
              <a:rPr lang="en-US" baseline="0" dirty="0" err="1"/>
              <a:t>polypack</a:t>
            </a:r>
            <a:r>
              <a:rPr lang="en-US" baseline="0" dirty="0"/>
              <a:t> impact in </a:t>
            </a:r>
            <a:r>
              <a:rPr lang="en-US" baseline="0" dirty="0" err="1"/>
              <a:t>feb</a:t>
            </a:r>
            <a:r>
              <a:rPr lang="en-US" baseline="0" dirty="0"/>
              <a:t> &amp; march &amp; plain 30 market growth(5star)</a:t>
            </a:r>
          </a:p>
          <a:p>
            <a:r>
              <a:rPr lang="en-US" baseline="0" dirty="0"/>
              <a:t>Export -19% no RM &amp; prioritized local</a:t>
            </a:r>
          </a:p>
          <a:p>
            <a:endParaRPr lang="en-US" dirty="0"/>
          </a:p>
        </p:txBody>
      </p:sp>
      <p:sp>
        <p:nvSpPr>
          <p:cNvPr id="4" name="Slide Number Placeholder 3"/>
          <p:cNvSpPr>
            <a:spLocks noGrp="1"/>
          </p:cNvSpPr>
          <p:nvPr>
            <p:ph type="sldNum" sz="quarter" idx="10"/>
          </p:nvPr>
        </p:nvSpPr>
        <p:spPr/>
        <p:txBody>
          <a:bodyPr/>
          <a:lstStyle/>
          <a:p>
            <a:fld id="{CE366F8E-FA49-4148-B11A-40C15561A75E}" type="slidenum">
              <a:rPr lang="en-US" smtClean="0"/>
              <a:t>6</a:t>
            </a:fld>
            <a:endParaRPr lang="en-US"/>
          </a:p>
        </p:txBody>
      </p:sp>
    </p:spTree>
    <p:extLst>
      <p:ext uri="{BB962C8B-B14F-4D97-AF65-F5344CB8AC3E}">
        <p14:creationId xmlns:p14="http://schemas.microsoft.com/office/powerpoint/2010/main" val="2274721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310FF-278C-49CB-BA49-B250AA0FC4E5}" type="slidenum">
              <a:rPr lang="en-US" smtClean="0"/>
              <a:t>7</a:t>
            </a:fld>
            <a:endParaRPr lang="en-US"/>
          </a:p>
        </p:txBody>
      </p:sp>
    </p:spTree>
    <p:extLst>
      <p:ext uri="{BB962C8B-B14F-4D97-AF65-F5344CB8AC3E}">
        <p14:creationId xmlns:p14="http://schemas.microsoft.com/office/powerpoint/2010/main" val="611167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310FF-278C-49CB-BA49-B250AA0FC4E5}" type="slidenum">
              <a:rPr lang="en-US" smtClean="0"/>
              <a:t>8</a:t>
            </a:fld>
            <a:endParaRPr lang="en-US"/>
          </a:p>
        </p:txBody>
      </p:sp>
    </p:spTree>
    <p:extLst>
      <p:ext uri="{BB962C8B-B14F-4D97-AF65-F5344CB8AC3E}">
        <p14:creationId xmlns:p14="http://schemas.microsoft.com/office/powerpoint/2010/main" val="1252605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310FF-278C-49CB-BA49-B250AA0FC4E5}" type="slidenum">
              <a:rPr lang="en-US" smtClean="0"/>
              <a:t>11</a:t>
            </a:fld>
            <a:endParaRPr lang="en-US"/>
          </a:p>
        </p:txBody>
      </p:sp>
    </p:spTree>
    <p:extLst>
      <p:ext uri="{BB962C8B-B14F-4D97-AF65-F5344CB8AC3E}">
        <p14:creationId xmlns:p14="http://schemas.microsoft.com/office/powerpoint/2010/main" val="2815698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310FF-278C-49CB-BA49-B250AA0FC4E5}" type="slidenum">
              <a:rPr lang="en-US" smtClean="0"/>
              <a:t>13</a:t>
            </a:fld>
            <a:endParaRPr lang="en-US"/>
          </a:p>
        </p:txBody>
      </p:sp>
    </p:spTree>
    <p:extLst>
      <p:ext uri="{BB962C8B-B14F-4D97-AF65-F5344CB8AC3E}">
        <p14:creationId xmlns:p14="http://schemas.microsoft.com/office/powerpoint/2010/main" val="3400572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310FF-278C-49CB-BA49-B250AA0FC4E5}" type="slidenum">
              <a:rPr lang="en-US" smtClean="0"/>
              <a:t>14</a:t>
            </a:fld>
            <a:endParaRPr lang="en-US"/>
          </a:p>
        </p:txBody>
      </p:sp>
    </p:spTree>
    <p:extLst>
      <p:ext uri="{BB962C8B-B14F-4D97-AF65-F5344CB8AC3E}">
        <p14:creationId xmlns:p14="http://schemas.microsoft.com/office/powerpoint/2010/main" val="22644832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3.png"/><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oup">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099D421D-15BB-4C32-8244-28B1BA4203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 y="0"/>
            <a:ext cx="12188052" cy="6858000"/>
          </a:xfrm>
          <a:prstGeom prst="rect">
            <a:avLst/>
          </a:prstGeom>
        </p:spPr>
      </p:pic>
      <p:sp>
        <p:nvSpPr>
          <p:cNvPr id="12" name="Rectangle 11">
            <a:extLst>
              <a:ext uri="{FF2B5EF4-FFF2-40B4-BE49-F238E27FC236}">
                <a16:creationId xmlns:a16="http://schemas.microsoft.com/office/drawing/2014/main" id="{71689FAB-3FC1-4185-B7DB-501914A9E648}"/>
              </a:ext>
            </a:extLst>
          </p:cNvPr>
          <p:cNvSpPr/>
          <p:nvPr userDrawn="1"/>
        </p:nvSpPr>
        <p:spPr>
          <a:xfrm>
            <a:off x="0" y="4114373"/>
            <a:ext cx="12188052" cy="1438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19" name="Picture 18">
            <a:extLst>
              <a:ext uri="{FF2B5EF4-FFF2-40B4-BE49-F238E27FC236}">
                <a16:creationId xmlns:a16="http://schemas.microsoft.com/office/drawing/2014/main" id="{1B96C5D4-D661-4B42-BCA9-84B034AED2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3754" y="271889"/>
            <a:ext cx="1034862" cy="1034862"/>
          </a:xfrm>
          <a:prstGeom prst="rect">
            <a:avLst/>
          </a:prstGeom>
        </p:spPr>
      </p:pic>
      <p:pic>
        <p:nvPicPr>
          <p:cNvPr id="36" name="Picture 35">
            <a:extLst>
              <a:ext uri="{FF2B5EF4-FFF2-40B4-BE49-F238E27FC236}">
                <a16:creationId xmlns:a16="http://schemas.microsoft.com/office/drawing/2014/main" id="{EE5858A5-C884-4767-9DC3-B847C77DEBC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080304" y="1773956"/>
            <a:ext cx="2027444" cy="1783241"/>
          </a:xfrm>
          <a:prstGeom prst="rect">
            <a:avLst/>
          </a:prstGeom>
        </p:spPr>
      </p:pic>
      <p:pic>
        <p:nvPicPr>
          <p:cNvPr id="4" name="Graphic 3">
            <a:extLst>
              <a:ext uri="{FF2B5EF4-FFF2-40B4-BE49-F238E27FC236}">
                <a16:creationId xmlns:a16="http://schemas.microsoft.com/office/drawing/2014/main" id="{DD372121-5C59-40FD-94F9-58E5A3FD05C8}"/>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3948" y="6716473"/>
            <a:ext cx="12195948" cy="143907"/>
          </a:xfrm>
          <a:prstGeom prst="rect">
            <a:avLst/>
          </a:prstGeom>
        </p:spPr>
      </p:pic>
      <p:grpSp>
        <p:nvGrpSpPr>
          <p:cNvPr id="16" name="Group 15">
            <a:extLst>
              <a:ext uri="{FF2B5EF4-FFF2-40B4-BE49-F238E27FC236}">
                <a16:creationId xmlns:a16="http://schemas.microsoft.com/office/drawing/2014/main" id="{19B15967-6C6B-4327-B78F-2A423FBBF4D2}"/>
              </a:ext>
            </a:extLst>
          </p:cNvPr>
          <p:cNvGrpSpPr/>
          <p:nvPr userDrawn="1"/>
        </p:nvGrpSpPr>
        <p:grpSpPr>
          <a:xfrm>
            <a:off x="9760337" y="0"/>
            <a:ext cx="2431663" cy="74893"/>
            <a:chOff x="3525012" y="2261060"/>
            <a:chExt cx="1371601" cy="294800"/>
          </a:xfrm>
        </p:grpSpPr>
        <p:sp>
          <p:nvSpPr>
            <p:cNvPr id="17" name="Rectangle 16">
              <a:extLst>
                <a:ext uri="{FF2B5EF4-FFF2-40B4-BE49-F238E27FC236}">
                  <a16:creationId xmlns:a16="http://schemas.microsoft.com/office/drawing/2014/main" id="{DAE23B99-F841-47F1-9EB7-95F966B4CC30}"/>
                </a:ext>
              </a:extLst>
            </p:cNvPr>
            <p:cNvSpPr/>
            <p:nvPr/>
          </p:nvSpPr>
          <p:spPr>
            <a:xfrm rot="16200000">
              <a:off x="4612053" y="2271300"/>
              <a:ext cx="294800" cy="274320"/>
            </a:xfrm>
            <a:prstGeom prst="rect">
              <a:avLst/>
            </a:prstGeom>
            <a:solidFill>
              <a:srgbClr val="B31F88"/>
            </a:solidFill>
            <a:ln>
              <a:solidFill>
                <a:srgbClr val="B31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536D014-2A27-47EA-A1A1-1FA3A63112EE}"/>
                </a:ext>
              </a:extLst>
            </p:cNvPr>
            <p:cNvSpPr/>
            <p:nvPr/>
          </p:nvSpPr>
          <p:spPr>
            <a:xfrm rot="16200000">
              <a:off x="3514773" y="2271300"/>
              <a:ext cx="294798" cy="274320"/>
            </a:xfrm>
            <a:prstGeom prst="rect">
              <a:avLst/>
            </a:prstGeom>
            <a:solidFill>
              <a:srgbClr val="D6DB28"/>
            </a:solidFill>
            <a:ln>
              <a:solidFill>
                <a:srgbClr val="D6D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0BCB003-C5CD-4B20-A8E0-B406CE8ECC1B}"/>
                </a:ext>
              </a:extLst>
            </p:cNvPr>
            <p:cNvSpPr/>
            <p:nvPr/>
          </p:nvSpPr>
          <p:spPr>
            <a:xfrm rot="16200000">
              <a:off x="3789094" y="2271300"/>
              <a:ext cx="294798" cy="274320"/>
            </a:xfrm>
            <a:prstGeom prst="rect">
              <a:avLst/>
            </a:prstGeom>
            <a:solidFill>
              <a:srgbClr val="24A6E0"/>
            </a:solidFill>
            <a:ln>
              <a:solidFill>
                <a:srgbClr val="24A6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B3AF16D3-6DF9-4CDE-A16A-0E5B78CD503A}"/>
                </a:ext>
              </a:extLst>
            </p:cNvPr>
            <p:cNvSpPr/>
            <p:nvPr/>
          </p:nvSpPr>
          <p:spPr>
            <a:xfrm rot="16200000">
              <a:off x="4063414" y="2271301"/>
              <a:ext cx="294798" cy="274320"/>
            </a:xfrm>
            <a:prstGeom prst="rect">
              <a:avLst/>
            </a:prstGeom>
            <a:solidFill>
              <a:srgbClr val="EF4343"/>
            </a:solidFill>
            <a:ln>
              <a:solidFill>
                <a:srgbClr val="EF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32BB880D-831F-4BFE-895B-89D464CD3572}"/>
                </a:ext>
              </a:extLst>
            </p:cNvPr>
            <p:cNvSpPr/>
            <p:nvPr/>
          </p:nvSpPr>
          <p:spPr>
            <a:xfrm rot="16200000">
              <a:off x="4337734" y="2271301"/>
              <a:ext cx="294798" cy="274320"/>
            </a:xfrm>
            <a:prstGeom prst="rect">
              <a:avLst/>
            </a:prstGeom>
            <a:solidFill>
              <a:srgbClr val="FBAF43"/>
            </a:solidFill>
            <a:ln>
              <a:solidFill>
                <a:srgbClr val="FBA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1CDCC457-FA86-49B0-AFA4-1FAE185E32AE}"/>
              </a:ext>
            </a:extLst>
          </p:cNvPr>
          <p:cNvSpPr txBox="1"/>
          <p:nvPr userDrawn="1"/>
        </p:nvSpPr>
        <p:spPr>
          <a:xfrm>
            <a:off x="5170568" y="5288245"/>
            <a:ext cx="1846916" cy="307777"/>
          </a:xfrm>
          <a:prstGeom prst="rect">
            <a:avLst/>
          </a:prstGeom>
          <a:noFill/>
        </p:spPr>
        <p:txBody>
          <a:bodyPr wrap="square" rtlCol="0">
            <a:spAutoFit/>
          </a:bodyPr>
          <a:lstStyle/>
          <a:p>
            <a:pPr algn="ctr"/>
            <a:r>
              <a:rPr lang="en-US" sz="1400" dirty="0">
                <a:solidFill>
                  <a:schemeClr val="tx1">
                    <a:lumMod val="65000"/>
                    <a:lumOff val="35000"/>
                  </a:schemeClr>
                </a:solidFill>
              </a:rPr>
              <a:t>www.</a:t>
            </a:r>
            <a:r>
              <a:rPr lang="en-US" sz="1400" b="1" dirty="0">
                <a:solidFill>
                  <a:schemeClr val="tx1">
                    <a:lumMod val="65000"/>
                    <a:lumOff val="35000"/>
                  </a:schemeClr>
                </a:solidFill>
              </a:rPr>
              <a:t>packages</a:t>
            </a:r>
            <a:r>
              <a:rPr lang="en-US" sz="1400" dirty="0">
                <a:solidFill>
                  <a:schemeClr val="tx1">
                    <a:lumMod val="65000"/>
                    <a:lumOff val="35000"/>
                  </a:schemeClr>
                </a:solidFill>
              </a:rPr>
              <a:t>.com.pk</a:t>
            </a:r>
          </a:p>
        </p:txBody>
      </p:sp>
      <p:pic>
        <p:nvPicPr>
          <p:cNvPr id="26" name="Graphic 25">
            <a:extLst>
              <a:ext uri="{FF2B5EF4-FFF2-40B4-BE49-F238E27FC236}">
                <a16:creationId xmlns:a16="http://schemas.microsoft.com/office/drawing/2014/main" id="{02CF94DC-61F4-49FD-B577-3DCE3DABBF66}"/>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3642324" y="4847516"/>
            <a:ext cx="4907347" cy="252377"/>
          </a:xfrm>
          <a:prstGeom prst="rect">
            <a:avLst/>
          </a:prstGeom>
        </p:spPr>
      </p:pic>
      <p:pic>
        <p:nvPicPr>
          <p:cNvPr id="2" name="Picture 1">
            <a:extLst>
              <a:ext uri="{FF2B5EF4-FFF2-40B4-BE49-F238E27FC236}">
                <a16:creationId xmlns:a16="http://schemas.microsoft.com/office/drawing/2014/main" id="{45479EF2-F65A-1A82-416D-667ED7E1DA9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98816" y="3457000"/>
            <a:ext cx="10640590" cy="1271019"/>
          </a:xfrm>
          <a:prstGeom prst="rect">
            <a:avLst/>
          </a:prstGeom>
        </p:spPr>
      </p:pic>
      <p:grpSp>
        <p:nvGrpSpPr>
          <p:cNvPr id="3" name="Group 2">
            <a:extLst>
              <a:ext uri="{FF2B5EF4-FFF2-40B4-BE49-F238E27FC236}">
                <a16:creationId xmlns:a16="http://schemas.microsoft.com/office/drawing/2014/main" id="{E2C9A55C-A85D-DD38-A6F2-D06F75DD1D11}"/>
              </a:ext>
            </a:extLst>
          </p:cNvPr>
          <p:cNvGrpSpPr/>
          <p:nvPr userDrawn="1"/>
        </p:nvGrpSpPr>
        <p:grpSpPr>
          <a:xfrm>
            <a:off x="4904813" y="5568357"/>
            <a:ext cx="2478616" cy="307777"/>
            <a:chOff x="5400254" y="5798658"/>
            <a:chExt cx="3491094" cy="433499"/>
          </a:xfrm>
        </p:grpSpPr>
        <p:sp>
          <p:nvSpPr>
            <p:cNvPr id="5" name="TextBox 4">
              <a:extLst>
                <a:ext uri="{FF2B5EF4-FFF2-40B4-BE49-F238E27FC236}">
                  <a16:creationId xmlns:a16="http://schemas.microsoft.com/office/drawing/2014/main" id="{640020E0-BC63-8954-0121-2D6F21E43C70}"/>
                </a:ext>
              </a:extLst>
            </p:cNvPr>
            <p:cNvSpPr txBox="1"/>
            <p:nvPr userDrawn="1"/>
          </p:nvSpPr>
          <p:spPr>
            <a:xfrm>
              <a:off x="6549641" y="5798658"/>
              <a:ext cx="2341707" cy="433499"/>
            </a:xfrm>
            <a:prstGeom prst="rect">
              <a:avLst/>
            </a:prstGeom>
            <a:noFill/>
          </p:spPr>
          <p:txBody>
            <a:bodyPr wrap="none" rtlCol="0">
              <a:spAutoFit/>
            </a:bodyPr>
            <a:lstStyle/>
            <a:p>
              <a:pPr algn="ctr"/>
              <a:r>
                <a:rPr lang="en-US" sz="1400" dirty="0">
                  <a:solidFill>
                    <a:schemeClr val="tx1">
                      <a:lumMod val="65000"/>
                      <a:lumOff val="35000"/>
                    </a:schemeClr>
                  </a:solidFill>
                </a:rPr>
                <a:t>     @PackagesGroup</a:t>
              </a:r>
            </a:p>
          </p:txBody>
        </p:sp>
        <p:pic>
          <p:nvPicPr>
            <p:cNvPr id="6" name="Picture 5" descr="A blue and orange square with white logo&#10;&#10;Description automatically generated">
              <a:extLst>
                <a:ext uri="{FF2B5EF4-FFF2-40B4-BE49-F238E27FC236}">
                  <a16:creationId xmlns:a16="http://schemas.microsoft.com/office/drawing/2014/main" id="{46F7D379-BE8C-1A09-D10E-CF088F75B1A3}"/>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5400254" y="5866177"/>
              <a:ext cx="1387546" cy="298465"/>
            </a:xfrm>
            <a:prstGeom prst="rect">
              <a:avLst/>
            </a:prstGeom>
          </p:spPr>
        </p:pic>
      </p:grpSp>
    </p:spTree>
    <p:extLst>
      <p:ext uri="{BB962C8B-B14F-4D97-AF65-F5344CB8AC3E}">
        <p14:creationId xmlns:p14="http://schemas.microsoft.com/office/powerpoint/2010/main" val="321359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atation Title ">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C85A443-91E8-438A-940C-30EA0462947C}"/>
              </a:ext>
            </a:extLst>
          </p:cNvPr>
          <p:cNvSpPr>
            <a:spLocks noGrp="1"/>
          </p:cNvSpPr>
          <p:nvPr>
            <p:ph type="ctrTitle"/>
          </p:nvPr>
        </p:nvSpPr>
        <p:spPr>
          <a:xfrm>
            <a:off x="965603" y="2478846"/>
            <a:ext cx="10483451" cy="1748068"/>
          </a:xfrm>
        </p:spPr>
        <p:txBody>
          <a:bodyPr anchor="b">
            <a:noAutofit/>
          </a:bodyPr>
          <a:lstStyle>
            <a:lvl1pPr algn="ctr">
              <a:defRPr sz="3200" b="1">
                <a:latin typeface="+mj-lt"/>
              </a:defRPr>
            </a:lvl1pPr>
          </a:lstStyle>
          <a:p>
            <a:r>
              <a:rPr lang="en-US" dirty="0"/>
              <a:t>Click to edit Master title style</a:t>
            </a:r>
          </a:p>
        </p:txBody>
      </p:sp>
      <p:sp>
        <p:nvSpPr>
          <p:cNvPr id="9" name="Subtitle 2">
            <a:extLst>
              <a:ext uri="{FF2B5EF4-FFF2-40B4-BE49-F238E27FC236}">
                <a16:creationId xmlns:a16="http://schemas.microsoft.com/office/drawing/2014/main" id="{76A4A3BA-8E81-4CA2-B633-9FFFA00B1700}"/>
              </a:ext>
            </a:extLst>
          </p:cNvPr>
          <p:cNvSpPr>
            <a:spLocks noGrp="1"/>
          </p:cNvSpPr>
          <p:nvPr>
            <p:ph type="subTitle" idx="1"/>
          </p:nvPr>
        </p:nvSpPr>
        <p:spPr>
          <a:xfrm>
            <a:off x="965603" y="4315040"/>
            <a:ext cx="10483451" cy="967982"/>
          </a:xfrm>
        </p:spPr>
        <p:txBody>
          <a:bodyPr>
            <a:normAutofit/>
          </a:bodyPr>
          <a:lstStyle>
            <a:lvl1pPr marL="0" indent="0" algn="ctr">
              <a:buNone/>
              <a:defRPr sz="2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14" name="Group 13">
            <a:extLst>
              <a:ext uri="{FF2B5EF4-FFF2-40B4-BE49-F238E27FC236}">
                <a16:creationId xmlns:a16="http://schemas.microsoft.com/office/drawing/2014/main" id="{8F655F28-C545-46A5-A2A5-308E26625F8E}"/>
              </a:ext>
            </a:extLst>
          </p:cNvPr>
          <p:cNvGrpSpPr/>
          <p:nvPr userDrawn="1"/>
        </p:nvGrpSpPr>
        <p:grpSpPr>
          <a:xfrm>
            <a:off x="9760337" y="0"/>
            <a:ext cx="2431663" cy="74893"/>
            <a:chOff x="3525012" y="2261060"/>
            <a:chExt cx="1371601" cy="294800"/>
          </a:xfrm>
        </p:grpSpPr>
        <p:sp>
          <p:nvSpPr>
            <p:cNvPr id="15" name="Rectangle 14">
              <a:extLst>
                <a:ext uri="{FF2B5EF4-FFF2-40B4-BE49-F238E27FC236}">
                  <a16:creationId xmlns:a16="http://schemas.microsoft.com/office/drawing/2014/main" id="{3F8E0EB6-11D5-4AC3-82B6-9FC114D6809D}"/>
                </a:ext>
              </a:extLst>
            </p:cNvPr>
            <p:cNvSpPr/>
            <p:nvPr/>
          </p:nvSpPr>
          <p:spPr>
            <a:xfrm rot="16200000">
              <a:off x="4612053" y="2271300"/>
              <a:ext cx="294800" cy="274320"/>
            </a:xfrm>
            <a:prstGeom prst="rect">
              <a:avLst/>
            </a:prstGeom>
            <a:solidFill>
              <a:srgbClr val="B31F88"/>
            </a:solidFill>
            <a:ln>
              <a:solidFill>
                <a:srgbClr val="B31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EA4D766-9425-4318-ABB5-FD74EF864906}"/>
                </a:ext>
              </a:extLst>
            </p:cNvPr>
            <p:cNvSpPr/>
            <p:nvPr/>
          </p:nvSpPr>
          <p:spPr>
            <a:xfrm rot="16200000">
              <a:off x="3514773" y="2271300"/>
              <a:ext cx="294798" cy="274320"/>
            </a:xfrm>
            <a:prstGeom prst="rect">
              <a:avLst/>
            </a:prstGeom>
            <a:solidFill>
              <a:srgbClr val="D6DB28"/>
            </a:solidFill>
            <a:ln>
              <a:solidFill>
                <a:srgbClr val="D6D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E35DBC6-802A-4071-B6DD-1DD9B58FB06C}"/>
                </a:ext>
              </a:extLst>
            </p:cNvPr>
            <p:cNvSpPr/>
            <p:nvPr/>
          </p:nvSpPr>
          <p:spPr>
            <a:xfrm rot="16200000">
              <a:off x="3789094" y="2271300"/>
              <a:ext cx="294798" cy="274320"/>
            </a:xfrm>
            <a:prstGeom prst="rect">
              <a:avLst/>
            </a:prstGeom>
            <a:solidFill>
              <a:srgbClr val="24A6E0"/>
            </a:solidFill>
            <a:ln>
              <a:solidFill>
                <a:srgbClr val="24A6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E4D09D4-89FC-480A-80ED-8D59576E1BAD}"/>
                </a:ext>
              </a:extLst>
            </p:cNvPr>
            <p:cNvSpPr/>
            <p:nvPr/>
          </p:nvSpPr>
          <p:spPr>
            <a:xfrm rot="16200000">
              <a:off x="4063414" y="2271301"/>
              <a:ext cx="294798" cy="274320"/>
            </a:xfrm>
            <a:prstGeom prst="rect">
              <a:avLst/>
            </a:prstGeom>
            <a:solidFill>
              <a:srgbClr val="EF4343"/>
            </a:solidFill>
            <a:ln>
              <a:solidFill>
                <a:srgbClr val="EF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8D97E5B-BDA4-4082-A6E0-FD0BFD1BEA98}"/>
                </a:ext>
              </a:extLst>
            </p:cNvPr>
            <p:cNvSpPr/>
            <p:nvPr/>
          </p:nvSpPr>
          <p:spPr>
            <a:xfrm rot="16200000">
              <a:off x="4337734" y="2271301"/>
              <a:ext cx="294798" cy="274320"/>
            </a:xfrm>
            <a:prstGeom prst="rect">
              <a:avLst/>
            </a:prstGeom>
            <a:solidFill>
              <a:srgbClr val="FBAF43"/>
            </a:solidFill>
            <a:ln>
              <a:solidFill>
                <a:srgbClr val="FBA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id="{12245A41-B2CA-4862-9C80-2589E19123D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248634" y="778753"/>
            <a:ext cx="1692757" cy="1281460"/>
          </a:xfrm>
          <a:prstGeom prst="rect">
            <a:avLst/>
          </a:prstGeom>
        </p:spPr>
      </p:pic>
      <p:grpSp>
        <p:nvGrpSpPr>
          <p:cNvPr id="26" name="Group 25">
            <a:extLst>
              <a:ext uri="{FF2B5EF4-FFF2-40B4-BE49-F238E27FC236}">
                <a16:creationId xmlns:a16="http://schemas.microsoft.com/office/drawing/2014/main" id="{2845CA43-1E93-4589-ABD2-E484E1E701B5}"/>
              </a:ext>
            </a:extLst>
          </p:cNvPr>
          <p:cNvGrpSpPr/>
          <p:nvPr userDrawn="1"/>
        </p:nvGrpSpPr>
        <p:grpSpPr>
          <a:xfrm>
            <a:off x="-1974" y="6142746"/>
            <a:ext cx="12193974" cy="721100"/>
            <a:chOff x="-1974" y="6142746"/>
            <a:chExt cx="12193974" cy="721100"/>
          </a:xfrm>
        </p:grpSpPr>
        <p:sp>
          <p:nvSpPr>
            <p:cNvPr id="28" name="Rectangle 27">
              <a:extLst>
                <a:ext uri="{FF2B5EF4-FFF2-40B4-BE49-F238E27FC236}">
                  <a16:creationId xmlns:a16="http://schemas.microsoft.com/office/drawing/2014/main" id="{9A7D2BD4-C628-449C-8FCA-A726F1EBD08D}"/>
                </a:ext>
              </a:extLst>
            </p:cNvPr>
            <p:cNvSpPr/>
            <p:nvPr userDrawn="1"/>
          </p:nvSpPr>
          <p:spPr>
            <a:xfrm>
              <a:off x="9751513" y="6142746"/>
              <a:ext cx="2440487" cy="5771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98BD60E-AB79-4B87-AE20-B82686CB5A5B}"/>
                </a:ext>
              </a:extLst>
            </p:cNvPr>
            <p:cNvSpPr/>
            <p:nvPr userDrawn="1"/>
          </p:nvSpPr>
          <p:spPr>
            <a:xfrm>
              <a:off x="-1974" y="6142746"/>
              <a:ext cx="9753487" cy="577193"/>
            </a:xfrm>
            <a:prstGeom prst="rect">
              <a:avLst/>
            </a:prstGeom>
            <a:gradFill>
              <a:gsLst>
                <a:gs pos="0">
                  <a:schemeClr val="bg1"/>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a:extLst>
                <a:ext uri="{FF2B5EF4-FFF2-40B4-BE49-F238E27FC236}">
                  <a16:creationId xmlns:a16="http://schemas.microsoft.com/office/drawing/2014/main" id="{88E1A524-0B4B-4680-89C3-DAAFF4C8EFD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974" y="6719939"/>
              <a:ext cx="12193974" cy="143907"/>
            </a:xfrm>
            <a:prstGeom prst="rect">
              <a:avLst/>
            </a:prstGeom>
          </p:spPr>
        </p:pic>
        <p:pic>
          <p:nvPicPr>
            <p:cNvPr id="31" name="Graphic 30">
              <a:extLst>
                <a:ext uri="{FF2B5EF4-FFF2-40B4-BE49-F238E27FC236}">
                  <a16:creationId xmlns:a16="http://schemas.microsoft.com/office/drawing/2014/main" id="{0CBA7107-B846-4414-A472-4D084743D183}"/>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9934662" y="6398917"/>
              <a:ext cx="2082718" cy="107111"/>
            </a:xfrm>
            <a:prstGeom prst="rect">
              <a:avLst/>
            </a:prstGeom>
          </p:spPr>
        </p:pic>
        <p:pic>
          <p:nvPicPr>
            <p:cNvPr id="32" name="Picture 31">
              <a:extLst>
                <a:ext uri="{FF2B5EF4-FFF2-40B4-BE49-F238E27FC236}">
                  <a16:creationId xmlns:a16="http://schemas.microsoft.com/office/drawing/2014/main" id="{5B63CD11-9043-4D9E-BF99-E50397EB8D3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68775" y="6211723"/>
              <a:ext cx="537807" cy="473029"/>
            </a:xfrm>
            <a:prstGeom prst="rect">
              <a:avLst/>
            </a:prstGeom>
          </p:spPr>
        </p:pic>
      </p:grpSp>
      <p:pic>
        <p:nvPicPr>
          <p:cNvPr id="3" name="Picture 2">
            <a:extLst>
              <a:ext uri="{FF2B5EF4-FFF2-40B4-BE49-F238E27FC236}">
                <a16:creationId xmlns:a16="http://schemas.microsoft.com/office/drawing/2014/main" id="{93E66D67-D007-21A1-625B-25BDA2F77A77}"/>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481443" y="6234015"/>
            <a:ext cx="8225977" cy="483215"/>
          </a:xfrm>
          <a:prstGeom prst="rect">
            <a:avLst/>
          </a:prstGeom>
        </p:spPr>
      </p:pic>
    </p:spTree>
    <p:extLst>
      <p:ext uri="{BB962C8B-B14F-4D97-AF65-F5344CB8AC3E}">
        <p14:creationId xmlns:p14="http://schemas.microsoft.com/office/powerpoint/2010/main" val="2265433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1F648-B704-4B55-8863-BE670932FD84}"/>
              </a:ext>
            </a:extLst>
          </p:cNvPr>
          <p:cNvSpPr>
            <a:spLocks noGrp="1"/>
          </p:cNvSpPr>
          <p:nvPr>
            <p:ph type="title"/>
          </p:nvPr>
        </p:nvSpPr>
        <p:spPr>
          <a:xfrm>
            <a:off x="838200" y="365125"/>
            <a:ext cx="9894803" cy="1325563"/>
          </a:xfrm>
        </p:spPr>
        <p:txBody>
          <a:bodyPr>
            <a:normAutofit/>
          </a:bodyPr>
          <a:lstStyle>
            <a:lvl1pPr>
              <a:defRPr sz="3600" b="1">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C4555794-F641-4923-A772-04B028FA9A3C}"/>
              </a:ext>
            </a:extLst>
          </p:cNvPr>
          <p:cNvSpPr>
            <a:spLocks noGrp="1"/>
          </p:cNvSpPr>
          <p:nvPr>
            <p:ph idx="1"/>
          </p:nvPr>
        </p:nvSpPr>
        <p:spPr>
          <a:xfrm>
            <a:off x="838200" y="1825625"/>
            <a:ext cx="10515600" cy="4251386"/>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6298A53-D86E-4D33-9717-11193D068D89}"/>
              </a:ext>
            </a:extLst>
          </p:cNvPr>
          <p:cNvSpPr>
            <a:spLocks noGrp="1"/>
          </p:cNvSpPr>
          <p:nvPr>
            <p:ph type="sldNum" sz="quarter" idx="12"/>
          </p:nvPr>
        </p:nvSpPr>
        <p:spPr>
          <a:xfrm>
            <a:off x="838200" y="6391013"/>
            <a:ext cx="1587143" cy="267945"/>
          </a:xfrm>
        </p:spPr>
        <p:txBody>
          <a:bodyPr/>
          <a:lstStyle>
            <a:lvl1pPr algn="ctr">
              <a:defRPr sz="1600">
                <a:latin typeface="Century Gothic" panose="020B0502020202020204" pitchFamily="34" charset="0"/>
              </a:defRPr>
            </a:lvl1pPr>
          </a:lstStyle>
          <a:p>
            <a:fld id="{7606E6F9-D4DC-499C-9ED6-19092D2BC87D}" type="slidenum">
              <a:rPr lang="en-US" smtClean="0"/>
              <a:pPr/>
              <a:t>‹#›</a:t>
            </a:fld>
            <a:endParaRPr lang="en-US" dirty="0"/>
          </a:p>
        </p:txBody>
      </p:sp>
      <p:grpSp>
        <p:nvGrpSpPr>
          <p:cNvPr id="18" name="Group 17">
            <a:extLst>
              <a:ext uri="{FF2B5EF4-FFF2-40B4-BE49-F238E27FC236}">
                <a16:creationId xmlns:a16="http://schemas.microsoft.com/office/drawing/2014/main" id="{C2AB719E-BF98-41BB-A1A9-3E3013A97ABA}"/>
              </a:ext>
            </a:extLst>
          </p:cNvPr>
          <p:cNvGrpSpPr/>
          <p:nvPr userDrawn="1"/>
        </p:nvGrpSpPr>
        <p:grpSpPr>
          <a:xfrm>
            <a:off x="9760337" y="0"/>
            <a:ext cx="2431663" cy="74893"/>
            <a:chOff x="3525012" y="2261060"/>
            <a:chExt cx="1371601" cy="294800"/>
          </a:xfrm>
        </p:grpSpPr>
        <p:sp>
          <p:nvSpPr>
            <p:cNvPr id="19" name="Rectangle 18">
              <a:extLst>
                <a:ext uri="{FF2B5EF4-FFF2-40B4-BE49-F238E27FC236}">
                  <a16:creationId xmlns:a16="http://schemas.microsoft.com/office/drawing/2014/main" id="{E8D6EBC1-73B4-4498-8054-877184DD81BD}"/>
                </a:ext>
              </a:extLst>
            </p:cNvPr>
            <p:cNvSpPr/>
            <p:nvPr/>
          </p:nvSpPr>
          <p:spPr>
            <a:xfrm rot="16200000">
              <a:off x="4612053" y="2271300"/>
              <a:ext cx="294800" cy="274320"/>
            </a:xfrm>
            <a:prstGeom prst="rect">
              <a:avLst/>
            </a:prstGeom>
            <a:solidFill>
              <a:srgbClr val="B31F88"/>
            </a:solidFill>
            <a:ln>
              <a:solidFill>
                <a:srgbClr val="B31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40119B74-7761-46B2-B59B-B01D52BA449B}"/>
                </a:ext>
              </a:extLst>
            </p:cNvPr>
            <p:cNvSpPr/>
            <p:nvPr/>
          </p:nvSpPr>
          <p:spPr>
            <a:xfrm rot="16200000">
              <a:off x="3514773" y="2271300"/>
              <a:ext cx="294798" cy="274320"/>
            </a:xfrm>
            <a:prstGeom prst="rect">
              <a:avLst/>
            </a:prstGeom>
            <a:solidFill>
              <a:srgbClr val="D6DB28"/>
            </a:solidFill>
            <a:ln>
              <a:solidFill>
                <a:srgbClr val="D6D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305AAFF8-CEEE-4D71-8CD2-D91FD9FA5BFC}"/>
                </a:ext>
              </a:extLst>
            </p:cNvPr>
            <p:cNvSpPr/>
            <p:nvPr/>
          </p:nvSpPr>
          <p:spPr>
            <a:xfrm rot="16200000">
              <a:off x="3789094" y="2271300"/>
              <a:ext cx="294798" cy="274320"/>
            </a:xfrm>
            <a:prstGeom prst="rect">
              <a:avLst/>
            </a:prstGeom>
            <a:solidFill>
              <a:srgbClr val="24A6E0"/>
            </a:solidFill>
            <a:ln>
              <a:solidFill>
                <a:srgbClr val="24A6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5DFF948-CDC2-46CF-B412-3309BBC7874F}"/>
                </a:ext>
              </a:extLst>
            </p:cNvPr>
            <p:cNvSpPr/>
            <p:nvPr/>
          </p:nvSpPr>
          <p:spPr>
            <a:xfrm rot="16200000">
              <a:off x="4063414" y="2271301"/>
              <a:ext cx="294798" cy="274320"/>
            </a:xfrm>
            <a:prstGeom prst="rect">
              <a:avLst/>
            </a:prstGeom>
            <a:solidFill>
              <a:srgbClr val="EF4343"/>
            </a:solidFill>
            <a:ln>
              <a:solidFill>
                <a:srgbClr val="EF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D2DB468-094A-45CF-8E44-0E2D669F7F0E}"/>
                </a:ext>
              </a:extLst>
            </p:cNvPr>
            <p:cNvSpPr/>
            <p:nvPr/>
          </p:nvSpPr>
          <p:spPr>
            <a:xfrm rot="16200000">
              <a:off x="4337734" y="2271301"/>
              <a:ext cx="294798" cy="274320"/>
            </a:xfrm>
            <a:prstGeom prst="rect">
              <a:avLst/>
            </a:prstGeom>
            <a:solidFill>
              <a:srgbClr val="FBAF43"/>
            </a:solidFill>
            <a:ln>
              <a:solidFill>
                <a:srgbClr val="FBA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1" name="Picture 30">
            <a:extLst>
              <a:ext uri="{FF2B5EF4-FFF2-40B4-BE49-F238E27FC236}">
                <a16:creationId xmlns:a16="http://schemas.microsoft.com/office/drawing/2014/main" id="{5793566A-73D2-41B7-BA0C-DAD35E5A2CC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71756" y="288803"/>
            <a:ext cx="1014624" cy="768096"/>
          </a:xfrm>
          <a:prstGeom prst="rect">
            <a:avLst/>
          </a:prstGeom>
        </p:spPr>
      </p:pic>
      <p:grpSp>
        <p:nvGrpSpPr>
          <p:cNvPr id="32" name="Group 31">
            <a:extLst>
              <a:ext uri="{FF2B5EF4-FFF2-40B4-BE49-F238E27FC236}">
                <a16:creationId xmlns:a16="http://schemas.microsoft.com/office/drawing/2014/main" id="{139CB9F0-23DC-4D43-ABA9-27A2B6FB0E53}"/>
              </a:ext>
            </a:extLst>
          </p:cNvPr>
          <p:cNvGrpSpPr/>
          <p:nvPr userDrawn="1"/>
        </p:nvGrpSpPr>
        <p:grpSpPr>
          <a:xfrm>
            <a:off x="-1974" y="6142746"/>
            <a:ext cx="12193974" cy="721100"/>
            <a:chOff x="-1974" y="6142746"/>
            <a:chExt cx="12193974" cy="721100"/>
          </a:xfrm>
        </p:grpSpPr>
        <p:sp>
          <p:nvSpPr>
            <p:cNvPr id="34" name="Rectangle 33">
              <a:extLst>
                <a:ext uri="{FF2B5EF4-FFF2-40B4-BE49-F238E27FC236}">
                  <a16:creationId xmlns:a16="http://schemas.microsoft.com/office/drawing/2014/main" id="{84CA2F75-0A8C-4838-881F-E026E420A809}"/>
                </a:ext>
              </a:extLst>
            </p:cNvPr>
            <p:cNvSpPr/>
            <p:nvPr userDrawn="1"/>
          </p:nvSpPr>
          <p:spPr>
            <a:xfrm>
              <a:off x="9751513" y="6142746"/>
              <a:ext cx="2440487" cy="5771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719CB77-B036-4D81-A8DE-21157F6CDACD}"/>
                </a:ext>
              </a:extLst>
            </p:cNvPr>
            <p:cNvSpPr/>
            <p:nvPr userDrawn="1"/>
          </p:nvSpPr>
          <p:spPr>
            <a:xfrm>
              <a:off x="-1974" y="6142746"/>
              <a:ext cx="9753487" cy="577193"/>
            </a:xfrm>
            <a:prstGeom prst="rect">
              <a:avLst/>
            </a:prstGeom>
            <a:gradFill>
              <a:gsLst>
                <a:gs pos="0">
                  <a:schemeClr val="bg1"/>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a:extLst>
                <a:ext uri="{FF2B5EF4-FFF2-40B4-BE49-F238E27FC236}">
                  <a16:creationId xmlns:a16="http://schemas.microsoft.com/office/drawing/2014/main" id="{DAE08704-0AD2-459A-9776-87CBDA0F267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974" y="6719939"/>
              <a:ext cx="12193974" cy="143907"/>
            </a:xfrm>
            <a:prstGeom prst="rect">
              <a:avLst/>
            </a:prstGeom>
          </p:spPr>
        </p:pic>
        <p:pic>
          <p:nvPicPr>
            <p:cNvPr id="37" name="Graphic 36">
              <a:extLst>
                <a:ext uri="{FF2B5EF4-FFF2-40B4-BE49-F238E27FC236}">
                  <a16:creationId xmlns:a16="http://schemas.microsoft.com/office/drawing/2014/main" id="{AD44ACAE-90DF-4362-9A34-457D0A0EC2FF}"/>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9934662" y="6398917"/>
              <a:ext cx="2082718" cy="107111"/>
            </a:xfrm>
            <a:prstGeom prst="rect">
              <a:avLst/>
            </a:prstGeom>
          </p:spPr>
        </p:pic>
        <p:pic>
          <p:nvPicPr>
            <p:cNvPr id="38" name="Picture 37">
              <a:extLst>
                <a:ext uri="{FF2B5EF4-FFF2-40B4-BE49-F238E27FC236}">
                  <a16:creationId xmlns:a16="http://schemas.microsoft.com/office/drawing/2014/main" id="{AD8CE31D-A981-47E3-BD59-6664F50041F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68775" y="6211723"/>
              <a:ext cx="537807" cy="473029"/>
            </a:xfrm>
            <a:prstGeom prst="rect">
              <a:avLst/>
            </a:prstGeom>
          </p:spPr>
        </p:pic>
      </p:grpSp>
      <p:pic>
        <p:nvPicPr>
          <p:cNvPr id="5" name="Picture 4">
            <a:extLst>
              <a:ext uri="{FF2B5EF4-FFF2-40B4-BE49-F238E27FC236}">
                <a16:creationId xmlns:a16="http://schemas.microsoft.com/office/drawing/2014/main" id="{468313AA-B4E7-2A2C-D6FC-4C5E002692DF}"/>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481443" y="6234015"/>
            <a:ext cx="8225977" cy="483215"/>
          </a:xfrm>
          <a:prstGeom prst="rect">
            <a:avLst/>
          </a:prstGeom>
        </p:spPr>
      </p:pic>
    </p:spTree>
    <p:extLst>
      <p:ext uri="{BB962C8B-B14F-4D97-AF65-F5344CB8AC3E}">
        <p14:creationId xmlns:p14="http://schemas.microsoft.com/office/powerpoint/2010/main" val="7253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31CA7D-CFE6-4365-9539-285747AEA3C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65139" y="3618670"/>
            <a:ext cx="1261722" cy="1109749"/>
          </a:xfrm>
          <a:prstGeom prst="rect">
            <a:avLst/>
          </a:prstGeom>
        </p:spPr>
      </p:pic>
      <p:pic>
        <p:nvPicPr>
          <p:cNvPr id="9" name="Graphic 8">
            <a:extLst>
              <a:ext uri="{FF2B5EF4-FFF2-40B4-BE49-F238E27FC236}">
                <a16:creationId xmlns:a16="http://schemas.microsoft.com/office/drawing/2014/main" id="{C0055215-41BF-48B7-ADB5-12BB5A8D820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0" y="6718719"/>
            <a:ext cx="12192000" cy="143907"/>
          </a:xfrm>
          <a:prstGeom prst="rect">
            <a:avLst/>
          </a:prstGeom>
        </p:spPr>
      </p:pic>
      <p:grpSp>
        <p:nvGrpSpPr>
          <p:cNvPr id="10" name="Group 9">
            <a:extLst>
              <a:ext uri="{FF2B5EF4-FFF2-40B4-BE49-F238E27FC236}">
                <a16:creationId xmlns:a16="http://schemas.microsoft.com/office/drawing/2014/main" id="{5E534922-0461-405B-A19D-B9584F40746F}"/>
              </a:ext>
            </a:extLst>
          </p:cNvPr>
          <p:cNvGrpSpPr/>
          <p:nvPr userDrawn="1"/>
        </p:nvGrpSpPr>
        <p:grpSpPr>
          <a:xfrm>
            <a:off x="9760337" y="0"/>
            <a:ext cx="2431663" cy="74893"/>
            <a:chOff x="3525012" y="2261060"/>
            <a:chExt cx="1371601" cy="294800"/>
          </a:xfrm>
        </p:grpSpPr>
        <p:sp>
          <p:nvSpPr>
            <p:cNvPr id="11" name="Rectangle 10">
              <a:extLst>
                <a:ext uri="{FF2B5EF4-FFF2-40B4-BE49-F238E27FC236}">
                  <a16:creationId xmlns:a16="http://schemas.microsoft.com/office/drawing/2014/main" id="{B317F19C-93F5-41B1-AD97-22DD18DFCDF9}"/>
                </a:ext>
              </a:extLst>
            </p:cNvPr>
            <p:cNvSpPr/>
            <p:nvPr/>
          </p:nvSpPr>
          <p:spPr>
            <a:xfrm rot="16200000">
              <a:off x="4612053" y="2271300"/>
              <a:ext cx="294800" cy="274320"/>
            </a:xfrm>
            <a:prstGeom prst="rect">
              <a:avLst/>
            </a:prstGeom>
            <a:solidFill>
              <a:srgbClr val="B31F88"/>
            </a:solidFill>
            <a:ln>
              <a:solidFill>
                <a:srgbClr val="B31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E32079F-2C15-4C7E-8286-8EC1ED68278F}"/>
                </a:ext>
              </a:extLst>
            </p:cNvPr>
            <p:cNvSpPr/>
            <p:nvPr/>
          </p:nvSpPr>
          <p:spPr>
            <a:xfrm rot="16200000">
              <a:off x="3514773" y="2271300"/>
              <a:ext cx="294798" cy="274320"/>
            </a:xfrm>
            <a:prstGeom prst="rect">
              <a:avLst/>
            </a:prstGeom>
            <a:solidFill>
              <a:srgbClr val="D6DB28"/>
            </a:solidFill>
            <a:ln>
              <a:solidFill>
                <a:srgbClr val="D6D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53FFCB2-35D4-43FF-9794-B4785A4289EE}"/>
                </a:ext>
              </a:extLst>
            </p:cNvPr>
            <p:cNvSpPr/>
            <p:nvPr/>
          </p:nvSpPr>
          <p:spPr>
            <a:xfrm rot="16200000">
              <a:off x="3789094" y="2271300"/>
              <a:ext cx="294798" cy="274320"/>
            </a:xfrm>
            <a:prstGeom prst="rect">
              <a:avLst/>
            </a:prstGeom>
            <a:solidFill>
              <a:srgbClr val="24A6E0"/>
            </a:solidFill>
            <a:ln>
              <a:solidFill>
                <a:srgbClr val="24A6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BCA80-46DF-441E-BFD6-134F78E508EA}"/>
                </a:ext>
              </a:extLst>
            </p:cNvPr>
            <p:cNvSpPr/>
            <p:nvPr/>
          </p:nvSpPr>
          <p:spPr>
            <a:xfrm rot="16200000">
              <a:off x="4063414" y="2271301"/>
              <a:ext cx="294798" cy="274320"/>
            </a:xfrm>
            <a:prstGeom prst="rect">
              <a:avLst/>
            </a:prstGeom>
            <a:solidFill>
              <a:srgbClr val="EF4343"/>
            </a:solidFill>
            <a:ln>
              <a:solidFill>
                <a:srgbClr val="EF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31A6EDB-6640-4970-9890-06B11FA405D6}"/>
                </a:ext>
              </a:extLst>
            </p:cNvPr>
            <p:cNvSpPr/>
            <p:nvPr/>
          </p:nvSpPr>
          <p:spPr>
            <a:xfrm rot="16200000">
              <a:off x="4337734" y="2271301"/>
              <a:ext cx="294798" cy="274320"/>
            </a:xfrm>
            <a:prstGeom prst="rect">
              <a:avLst/>
            </a:prstGeom>
            <a:solidFill>
              <a:srgbClr val="FBAF43"/>
            </a:solidFill>
            <a:ln>
              <a:solidFill>
                <a:srgbClr val="FBA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5">
            <a:extLst>
              <a:ext uri="{FF2B5EF4-FFF2-40B4-BE49-F238E27FC236}">
                <a16:creationId xmlns:a16="http://schemas.microsoft.com/office/drawing/2014/main" id="{BD42E898-7D28-4356-A5D2-CAAE6D063C48}"/>
              </a:ext>
            </a:extLst>
          </p:cNvPr>
          <p:cNvSpPr txBox="1"/>
          <p:nvPr userDrawn="1"/>
        </p:nvSpPr>
        <p:spPr>
          <a:xfrm>
            <a:off x="4587187" y="2144642"/>
            <a:ext cx="3017622" cy="369332"/>
          </a:xfrm>
          <a:prstGeom prst="rect">
            <a:avLst/>
          </a:prstGeom>
          <a:noFill/>
        </p:spPr>
        <p:txBody>
          <a:bodyPr wrap="none" rtlCol="0">
            <a:spAutoFit/>
          </a:bodyPr>
          <a:lstStyle/>
          <a:p>
            <a:pPr algn="ctr"/>
            <a:r>
              <a:rPr lang="en-US" spc="300" dirty="0">
                <a:solidFill>
                  <a:schemeClr val="bg1">
                    <a:lumMod val="65000"/>
                  </a:schemeClr>
                </a:solidFill>
                <a:latin typeface="+mj-lt"/>
              </a:rPr>
              <a:t>www.packages.com.pk</a:t>
            </a:r>
          </a:p>
        </p:txBody>
      </p:sp>
      <p:pic>
        <p:nvPicPr>
          <p:cNvPr id="3" name="Graphic 2">
            <a:extLst>
              <a:ext uri="{FF2B5EF4-FFF2-40B4-BE49-F238E27FC236}">
                <a16:creationId xmlns:a16="http://schemas.microsoft.com/office/drawing/2014/main" id="{6375B499-625E-40D3-8AAF-4010FB0EF24A}"/>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4705003" y="1560485"/>
            <a:ext cx="2743201" cy="584157"/>
          </a:xfrm>
          <a:prstGeom prst="rect">
            <a:avLst/>
          </a:prstGeom>
        </p:spPr>
      </p:pic>
      <p:pic>
        <p:nvPicPr>
          <p:cNvPr id="4" name="Picture 3">
            <a:extLst>
              <a:ext uri="{FF2B5EF4-FFF2-40B4-BE49-F238E27FC236}">
                <a16:creationId xmlns:a16="http://schemas.microsoft.com/office/drawing/2014/main" id="{EDFE9582-92AD-390B-B44B-3932CFC037FD}"/>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048961" y="5002177"/>
            <a:ext cx="10055284" cy="590675"/>
          </a:xfrm>
          <a:prstGeom prst="rect">
            <a:avLst/>
          </a:prstGeom>
        </p:spPr>
      </p:pic>
    </p:spTree>
    <p:extLst>
      <p:ext uri="{BB962C8B-B14F-4D97-AF65-F5344CB8AC3E}">
        <p14:creationId xmlns:p14="http://schemas.microsoft.com/office/powerpoint/2010/main" val="41172316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72FED4-B4E8-49E3-A3AE-5480608971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6A4ED1-306C-4783-8E01-3ABB7A3E7C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A5D615-D0FF-4D3B-ACA7-68485B81B0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89F52-951B-49CE-88BE-C2F2C67F8B7A}" type="datetimeFigureOut">
              <a:rPr lang="en-US" smtClean="0"/>
              <a:t>4/20/2026</a:t>
            </a:fld>
            <a:endParaRPr lang="en-US"/>
          </a:p>
        </p:txBody>
      </p:sp>
      <p:sp>
        <p:nvSpPr>
          <p:cNvPr id="5" name="Footer Placeholder 4">
            <a:extLst>
              <a:ext uri="{FF2B5EF4-FFF2-40B4-BE49-F238E27FC236}">
                <a16:creationId xmlns:a16="http://schemas.microsoft.com/office/drawing/2014/main" id="{AEE68011-2E22-4198-8CC1-8E26ACFFF8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1E0113-5CD1-4BAA-B3C6-4AF58A7FF5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6E6F9-D4DC-499C-9ED6-19092D2BC87D}" type="slidenum">
              <a:rPr lang="en-US" smtClean="0"/>
              <a:t>‹#›</a:t>
            </a:fld>
            <a:endParaRPr lang="en-US"/>
          </a:p>
        </p:txBody>
      </p:sp>
    </p:spTree>
    <p:extLst>
      <p:ext uri="{BB962C8B-B14F-4D97-AF65-F5344CB8AC3E}">
        <p14:creationId xmlns:p14="http://schemas.microsoft.com/office/powerpoint/2010/main" val="2825253849"/>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2" r:id="rId3"/>
    <p:sldLayoutId id="214748366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file:///E:\Mubashira\Reporting\CBS\2025\Financial%20Analysis%20Mar%2026-1.xlsx!Linked%20sheet!R24C1:R46C5" TargetMode="External"/><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oleObject" Target="file:///E:\Mubashira\Reporting\CBS\2025\Budget%202026%20V3-CBS.xlsx!various%20KPIs!%5bBudget%202026%20V3-CBS.xlsx%5dvarious%20KPIs%20Chart%2043" TargetMode="External"/><Relationship Id="rId3" Type="http://schemas.openxmlformats.org/officeDocument/2006/relationships/notesSlide" Target="../notesSlides/notesSlide2.xml"/><Relationship Id="rId7" Type="http://schemas.openxmlformats.org/officeDocument/2006/relationships/image" Target="../media/image16.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file:///E:\Mubashira\Reporting\CBS\2025\Budget%202026%20V3-CBS.xlsx!CPP%20Market%20-%20Tons!%5bBudget%202026%20V3-CBS.xlsx%5dCPP%20Market%20-%20Tons%20Chart%201" TargetMode="External"/><Relationship Id="rId11" Type="http://schemas.openxmlformats.org/officeDocument/2006/relationships/image" Target="../media/image18.emf"/><Relationship Id="rId5" Type="http://schemas.openxmlformats.org/officeDocument/2006/relationships/image" Target="../media/image15.emf"/><Relationship Id="rId10" Type="http://schemas.openxmlformats.org/officeDocument/2006/relationships/oleObject" Target="file:///E:\Mubashira\Reporting\CBS\2025\Budget%202026%20V3-CBS.xlsx!various%20KPIs!%5bBudget%202026%20V3-CBS.xlsx%5dvarious%20KPIs%20Chart%2044" TargetMode="External"/><Relationship Id="rId4" Type="http://schemas.openxmlformats.org/officeDocument/2006/relationships/oleObject" Target="file:///E:\Mubashira\Reporting\CBS\2025\Budget%202026%20V3-CBS.xlsx!BOPP%20Market%20-%20Tons!%5bBudget%202026%20V3-CBS.xlsx%5dBOPP%20Market%20-%20Tons%20Chart%201" TargetMode="External"/><Relationship Id="rId9" Type="http://schemas.openxmlformats.org/officeDocument/2006/relationships/image" Target="../media/image1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9.emf"/><Relationship Id="rId4" Type="http://schemas.openxmlformats.org/officeDocument/2006/relationships/oleObject" Target="file:///E:\Mubashira\Reporting\CBS\2025\Graphs.xlsx!P&amp;L!R2C1:R29C9" TargetMode="External"/></Relationships>
</file>

<file path=ppt/slides/_rels/slide8.xml.rels><?xml version="1.0" encoding="UTF-8" standalone="yes"?>
<Relationships xmlns="http://schemas.openxmlformats.org/package/2006/relationships"><Relationship Id="rId8" Type="http://schemas.openxmlformats.org/officeDocument/2006/relationships/oleObject" Target="file:///E:\Mubashira\Reporting\CBS\2025\Graphs.xlsx!Final%20Graphs!%5bGraphs.xlsx%5dFinal%20Graphs%20Chart%206" TargetMode="External"/><Relationship Id="rId13" Type="http://schemas.openxmlformats.org/officeDocument/2006/relationships/image" Target="../media/image24.emf"/><Relationship Id="rId3" Type="http://schemas.openxmlformats.org/officeDocument/2006/relationships/notesSlide" Target="../notesSlides/notesSlide6.xml"/><Relationship Id="rId7" Type="http://schemas.openxmlformats.org/officeDocument/2006/relationships/image" Target="../media/image21.emf"/><Relationship Id="rId12" Type="http://schemas.openxmlformats.org/officeDocument/2006/relationships/oleObject" Target="file:///E:\Mubashira\Reporting\CBS\2025\Graphs.xlsx!Final%20Graphs!%5bGraphs.xlsx%5dFinal%20Graphs%20Chart%2011" TargetMode="External"/><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file:///E:\Mubashira\Reporting\CBS\2025\Graphs.xlsx!Final%20Graphs!%5bGraphs.xlsx%5dFinal%20Graphs%20Chart%207" TargetMode="External"/><Relationship Id="rId11" Type="http://schemas.openxmlformats.org/officeDocument/2006/relationships/image" Target="../media/image23.emf"/><Relationship Id="rId5" Type="http://schemas.openxmlformats.org/officeDocument/2006/relationships/image" Target="../media/image20.emf"/><Relationship Id="rId15" Type="http://schemas.openxmlformats.org/officeDocument/2006/relationships/image" Target="../media/image25.emf"/><Relationship Id="rId10" Type="http://schemas.openxmlformats.org/officeDocument/2006/relationships/oleObject" Target="file:///E:\Mubashira\Reporting\CBS\2025\Graphs.xlsx!Final%20Graphs!%5bGraphs.xlsx%5dFinal%20Graphs%20Chart%203" TargetMode="External"/><Relationship Id="rId4" Type="http://schemas.openxmlformats.org/officeDocument/2006/relationships/oleObject" Target="file:///E:\Mubashira\Reporting\CBS\2025\Graphs.xlsx!Final%20Graphs!%5bGraphs.xlsx%5dFinal%20Graphs%20Chart%202" TargetMode="External"/><Relationship Id="rId9" Type="http://schemas.openxmlformats.org/officeDocument/2006/relationships/image" Target="../media/image22.emf"/><Relationship Id="rId14" Type="http://schemas.openxmlformats.org/officeDocument/2006/relationships/oleObject" Target="file:///E:\Mubashira\Reporting\CBS\2025\Graphs.xlsx!Final%20Graphs!%5bGraphs.xlsx%5dFinal%20Graphs%20Chart%2010" TargetMode="External"/></Relationships>
</file>

<file path=ppt/slides/_rels/slide9.xml.rels><?xml version="1.0" encoding="UTF-8" standalone="yes"?>
<Relationships xmlns="http://schemas.openxmlformats.org/package/2006/relationships"><Relationship Id="rId3" Type="http://schemas.openxmlformats.org/officeDocument/2006/relationships/oleObject" Target="file:///E:\Mubashira\Reporting\CBS\2025\Financial%20Analysis%20Mar%2026-1.xlsx!Linked%20sheet!R1C1:R21C4" TargetMode="External"/><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27.emf"/><Relationship Id="rId5" Type="http://schemas.openxmlformats.org/officeDocument/2006/relationships/oleObject" Target="file:///E:\Mubashira\Reporting\CBS\2025\Financial%20Analysis%20Mar%2026-1.xlsx!Linked%20sheet!%5bFinancial%20Analysis%20Mar%2026-1.xlsx%5dLinked%20sheet%20Chart%206" TargetMode="External"/><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081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5B5D628-C631-7F75-06A9-D16AE1E7E82D}"/>
              </a:ext>
            </a:extLst>
          </p:cNvPr>
          <p:cNvSpPr txBox="1">
            <a:spLocks/>
          </p:cNvSpPr>
          <p:nvPr/>
        </p:nvSpPr>
        <p:spPr>
          <a:xfrm>
            <a:off x="75414" y="197891"/>
            <a:ext cx="8559134" cy="448152"/>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20000"/>
              </a:spcBef>
              <a:defRPr/>
            </a:pPr>
            <a:r>
              <a:rPr lang="en-US" sz="2400" b="1" dirty="0" err="1">
                <a:solidFill>
                  <a:srgbClr val="B31F88"/>
                </a:solidFill>
              </a:rPr>
              <a:t>Cashflow</a:t>
            </a:r>
            <a:r>
              <a:rPr lang="en-US" sz="2400" b="1" dirty="0">
                <a:solidFill>
                  <a:srgbClr val="B31F88"/>
                </a:solidFill>
              </a:rPr>
              <a:t> </a:t>
            </a:r>
            <a:r>
              <a:rPr lang="en-US" sz="2400" b="1" dirty="0" smtClean="0">
                <a:solidFill>
                  <a:srgbClr val="B31F88"/>
                </a:solidFill>
              </a:rPr>
              <a:t>Statement for the Period</a:t>
            </a:r>
          </a:p>
          <a:p>
            <a:pPr>
              <a:spcBef>
                <a:spcPct val="20000"/>
              </a:spcBef>
              <a:defRPr/>
            </a:pPr>
            <a:endParaRPr lang="en-US" sz="2400" b="1" dirty="0">
              <a:solidFill>
                <a:srgbClr val="B31F88"/>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69226236"/>
              </p:ext>
            </p:extLst>
          </p:nvPr>
        </p:nvGraphicFramePr>
        <p:xfrm>
          <a:off x="187778" y="629713"/>
          <a:ext cx="7897790" cy="5469007"/>
        </p:xfrm>
        <a:graphic>
          <a:graphicData uri="http://schemas.openxmlformats.org/presentationml/2006/ole">
            <mc:AlternateContent xmlns:mc="http://schemas.openxmlformats.org/markup-compatibility/2006">
              <mc:Choice xmlns:v="urn:schemas-microsoft-com:vml" Requires="v">
                <p:oleObj spid="_x0000_s11818" name="Worksheet" r:id="rId3" imgW="5905627" imgH="4089265" progId="Excel.Sheet.12">
                  <p:link updateAutomatic="1"/>
                </p:oleObj>
              </mc:Choice>
              <mc:Fallback>
                <p:oleObj name="Worksheet" r:id="rId3" imgW="5905627" imgH="4089265" progId="Excel.Sheet.12">
                  <p:link updateAutomatic="1"/>
                  <p:pic>
                    <p:nvPicPr>
                      <p:cNvPr id="0" name=""/>
                      <p:cNvPicPr/>
                      <p:nvPr/>
                    </p:nvPicPr>
                    <p:blipFill>
                      <a:blip r:embed="rId4"/>
                      <a:stretch>
                        <a:fillRect/>
                      </a:stretch>
                    </p:blipFill>
                    <p:spPr>
                      <a:xfrm>
                        <a:off x="187778" y="629713"/>
                        <a:ext cx="7897790" cy="5469007"/>
                      </a:xfrm>
                      <a:prstGeom prst="rect">
                        <a:avLst/>
                      </a:prstGeom>
                    </p:spPr>
                  </p:pic>
                </p:oleObj>
              </mc:Fallback>
            </mc:AlternateContent>
          </a:graphicData>
        </a:graphic>
      </p:graphicFrame>
    </p:spTree>
    <p:extLst>
      <p:ext uri="{BB962C8B-B14F-4D97-AF65-F5344CB8AC3E}">
        <p14:creationId xmlns:p14="http://schemas.microsoft.com/office/powerpoint/2010/main" val="2283645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6678" y="73988"/>
            <a:ext cx="10774681" cy="322225"/>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20000"/>
              </a:spcBef>
              <a:defRPr/>
            </a:pPr>
            <a:r>
              <a:rPr lang="en-US" sz="2400" b="1" dirty="0" smtClean="0">
                <a:solidFill>
                  <a:srgbClr val="B31F88"/>
                </a:solidFill>
              </a:rPr>
              <a:t>Export Market </a:t>
            </a:r>
          </a:p>
          <a:p>
            <a:pPr>
              <a:spcBef>
                <a:spcPct val="20000"/>
              </a:spcBef>
              <a:defRPr/>
            </a:pPr>
            <a:endParaRPr lang="en-US" sz="2400" b="1" dirty="0">
              <a:solidFill>
                <a:srgbClr val="B31F88"/>
              </a:solidFill>
            </a:endParaRPr>
          </a:p>
        </p:txBody>
      </p:sp>
      <p:sp>
        <p:nvSpPr>
          <p:cNvPr id="2" name="Slide Number Placeholder 1"/>
          <p:cNvSpPr>
            <a:spLocks noGrp="1"/>
          </p:cNvSpPr>
          <p:nvPr>
            <p:ph type="sldNum" sz="quarter" idx="12"/>
          </p:nvPr>
        </p:nvSpPr>
        <p:spPr/>
        <p:txBody>
          <a:bodyPr/>
          <a:lstStyle/>
          <a:p>
            <a:fld id="{7606E6F9-D4DC-499C-9ED6-19092D2BC87D}" type="slidenum">
              <a:rPr lang="en-US" smtClean="0"/>
              <a:pPr/>
              <a:t>11</a:t>
            </a:fld>
            <a:endParaRPr lang="en-US" dirty="0"/>
          </a:p>
        </p:txBody>
      </p:sp>
      <p:sp>
        <p:nvSpPr>
          <p:cNvPr id="5" name="TextBox 7">
            <a:extLst>
              <a:ext uri="{FF2B5EF4-FFF2-40B4-BE49-F238E27FC236}">
                <a16:creationId xmlns:a16="http://schemas.microsoft.com/office/drawing/2014/main" id="{4CC2DB45-5D73-DE54-703B-7DA44589366F}"/>
              </a:ext>
            </a:extLst>
          </p:cNvPr>
          <p:cNvSpPr txBox="1"/>
          <p:nvPr/>
        </p:nvSpPr>
        <p:spPr>
          <a:xfrm>
            <a:off x="10531930" y="1150345"/>
            <a:ext cx="1586594" cy="3707406"/>
          </a:xfrm>
          <a:prstGeom prst="rect">
            <a:avLst/>
          </a:prstGeom>
          <a:solidFill>
            <a:srgbClr val="C9E8AB">
              <a:alpha val="44706"/>
            </a:srgbClr>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indent="0" algn="just">
              <a:defRPr sz="1450"/>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lgn="l"/>
            <a:r>
              <a:rPr lang="en-GB" sz="1500" dirty="0"/>
              <a:t>Export volumes grew by 4%.</a:t>
            </a:r>
          </a:p>
          <a:p>
            <a:pPr algn="l"/>
            <a:endParaRPr lang="en-GB" sz="1500" dirty="0" smtClean="0"/>
          </a:p>
          <a:p>
            <a:pPr algn="l"/>
            <a:r>
              <a:rPr lang="en-GB" sz="1500" dirty="0" smtClean="0"/>
              <a:t>We expanded our footprint in Europe and North America while adding 11 new customers in that region.</a:t>
            </a:r>
          </a:p>
          <a:p>
            <a:pPr algn="l"/>
            <a:endParaRPr lang="en-GB" sz="1500" dirty="0"/>
          </a:p>
          <a:p>
            <a:pPr algn="l"/>
            <a:r>
              <a:rPr lang="en-GB" sz="1500" dirty="0" smtClean="0"/>
              <a:t>Approximately 17% of capacity is going into exports.</a:t>
            </a:r>
          </a:p>
          <a:p>
            <a:pPr algn="l"/>
            <a:endParaRPr lang="en-GB" sz="1500" dirty="0"/>
          </a:p>
        </p:txBody>
      </p:sp>
      <p:pic>
        <p:nvPicPr>
          <p:cNvPr id="3" name="Picture 2"/>
          <p:cNvPicPr>
            <a:picLocks noChangeAspect="1"/>
          </p:cNvPicPr>
          <p:nvPr/>
        </p:nvPicPr>
        <p:blipFill>
          <a:blip r:embed="rId3"/>
          <a:stretch>
            <a:fillRect/>
          </a:stretch>
        </p:blipFill>
        <p:spPr>
          <a:xfrm>
            <a:off x="312307" y="500609"/>
            <a:ext cx="10064500" cy="54516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29421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txBox="1">
            <a:spLocks/>
          </p:cNvSpPr>
          <p:nvPr/>
        </p:nvSpPr>
        <p:spPr>
          <a:xfrm>
            <a:off x="653143" y="2299064"/>
            <a:ext cx="10717213" cy="757646"/>
          </a:xfrm>
          <a:prstGeom prst="rect">
            <a:avLst/>
          </a:prstGeom>
        </p:spPr>
        <p:txBody>
          <a:bodyPr vert="horz" lIns="91440" tIns="45720" rIns="91440" bIns="45720" rtlCol="0" anchor="ctr">
            <a:noAutofit/>
          </a:bodyPr>
          <a:lstStyle>
            <a:defPPr>
              <a:defRPr lang="en-US"/>
            </a:defPPr>
            <a:lvl1pPr marR="0" lvl="0" indent="0" fontAlgn="auto">
              <a:lnSpc>
                <a:spcPct val="90000"/>
              </a:lnSpc>
              <a:spcBef>
                <a:spcPct val="0"/>
              </a:spcBef>
              <a:spcAft>
                <a:spcPts val="0"/>
              </a:spcAft>
              <a:buClrTx/>
              <a:buSzTx/>
              <a:buFontTx/>
              <a:buNone/>
              <a:tabLst/>
              <a:defRPr kumimoji="0" sz="2000" b="1" i="0" u="none" strike="noStrike" cap="none" spc="0" normalizeH="0" baseline="0">
                <a:ln>
                  <a:noFill/>
                </a:ln>
                <a:solidFill>
                  <a:prstClr val="black"/>
                </a:solidFill>
                <a:effectLst/>
                <a:uLnTx/>
                <a:uFillTx/>
                <a:latin typeface="Century Gothic" panose="020B0502020202020204" pitchFamily="34" charset="0"/>
                <a:ea typeface="+mj-ea"/>
                <a:cs typeface="+mj-cs"/>
              </a:defRPr>
            </a:lvl1pPr>
          </a:lstStyle>
          <a:p>
            <a:pPr algn="ctr"/>
            <a:r>
              <a:rPr lang="en-US" sz="5400" dirty="0" smtClean="0">
                <a:solidFill>
                  <a:srgbClr val="FF0000"/>
                </a:solidFill>
                <a:latin typeface="+mn-lt"/>
                <a:ea typeface="+mn-ea"/>
                <a:cs typeface="+mn-cs"/>
              </a:rPr>
              <a:t>FUTURE OUTLOOK</a:t>
            </a:r>
            <a:endParaRPr lang="en-US" sz="5400" dirty="0">
              <a:solidFill>
                <a:srgbClr val="FF0000"/>
              </a:solidFill>
              <a:latin typeface="+mn-lt"/>
              <a:ea typeface="+mn-ea"/>
              <a:cs typeface="+mn-cs"/>
            </a:endParaRPr>
          </a:p>
          <a:p>
            <a:pPr algn="ctr"/>
            <a:endParaRPr lang="en-US" sz="2400" dirty="0">
              <a:solidFill>
                <a:srgbClr val="B31F88"/>
              </a:solidFill>
              <a:latin typeface="+mj-lt"/>
            </a:endParaRPr>
          </a:p>
        </p:txBody>
      </p:sp>
    </p:spTree>
    <p:extLst>
      <p:ext uri="{BB962C8B-B14F-4D97-AF65-F5344CB8AC3E}">
        <p14:creationId xmlns:p14="http://schemas.microsoft.com/office/powerpoint/2010/main" val="897126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6679" y="95727"/>
            <a:ext cx="9742714" cy="322225"/>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20000"/>
              </a:spcBef>
              <a:defRPr/>
            </a:pPr>
            <a:r>
              <a:rPr lang="en-US" sz="2400" b="1" dirty="0">
                <a:solidFill>
                  <a:srgbClr val="B31F88"/>
                </a:solidFill>
              </a:rPr>
              <a:t>Future </a:t>
            </a:r>
            <a:r>
              <a:rPr lang="en-US" sz="2400" b="1" dirty="0" smtClean="0">
                <a:solidFill>
                  <a:srgbClr val="B31F88"/>
                </a:solidFill>
              </a:rPr>
              <a:t>Outlook</a:t>
            </a:r>
            <a:endParaRPr lang="en-US" sz="2400" b="1" dirty="0">
              <a:solidFill>
                <a:srgbClr val="B31F88"/>
              </a:solidFill>
            </a:endParaRPr>
          </a:p>
        </p:txBody>
      </p:sp>
      <p:sp>
        <p:nvSpPr>
          <p:cNvPr id="2" name="Slide Number Placeholder 1"/>
          <p:cNvSpPr>
            <a:spLocks noGrp="1"/>
          </p:cNvSpPr>
          <p:nvPr>
            <p:ph type="sldNum" sz="quarter" idx="12"/>
          </p:nvPr>
        </p:nvSpPr>
        <p:spPr/>
        <p:txBody>
          <a:bodyPr/>
          <a:lstStyle/>
          <a:p>
            <a:fld id="{7606E6F9-D4DC-499C-9ED6-19092D2BC87D}" type="slidenum">
              <a:rPr lang="en-US" smtClean="0"/>
              <a:pPr/>
              <a:t>13</a:t>
            </a:fld>
            <a:endParaRPr lang="en-US" dirty="0"/>
          </a:p>
        </p:txBody>
      </p:sp>
      <p:sp>
        <p:nvSpPr>
          <p:cNvPr id="8" name="Content Placeholder 2">
            <a:extLst>
              <a:ext uri="{FF2B5EF4-FFF2-40B4-BE49-F238E27FC236}">
                <a16:creationId xmlns:a16="http://schemas.microsoft.com/office/drawing/2014/main" id="{72D32984-0A37-E8BC-657F-E519AEC0E840}"/>
              </a:ext>
            </a:extLst>
          </p:cNvPr>
          <p:cNvSpPr>
            <a:spLocks noGrp="1"/>
          </p:cNvSpPr>
          <p:nvPr>
            <p:ph idx="1"/>
          </p:nvPr>
        </p:nvSpPr>
        <p:spPr>
          <a:xfrm>
            <a:off x="106679" y="519199"/>
            <a:ext cx="10797882" cy="4653934"/>
          </a:xfrm>
          <a:ln>
            <a:solidFill>
              <a:schemeClr val="tx1"/>
            </a:solidFill>
          </a:ln>
        </p:spPr>
        <p:txBody>
          <a:bodyPr>
            <a:noAutofit/>
          </a:bodyPr>
          <a:lstStyle/>
          <a:p>
            <a:pPr marL="284400" indent="-284400" algn="just">
              <a:spcBef>
                <a:spcPts val="600"/>
              </a:spcBef>
              <a:spcAft>
                <a:spcPts val="600"/>
              </a:spcAft>
            </a:pPr>
            <a:r>
              <a:rPr lang="en-US" sz="1700" dirty="0">
                <a:latin typeface="+mn-lt"/>
              </a:rPr>
              <a:t>Supply overhang for BOPP and CPP will continue.</a:t>
            </a:r>
          </a:p>
          <a:p>
            <a:pPr marL="284400" indent="-284400" algn="just">
              <a:spcBef>
                <a:spcPts val="600"/>
              </a:spcBef>
              <a:spcAft>
                <a:spcPts val="600"/>
              </a:spcAft>
            </a:pPr>
            <a:r>
              <a:rPr lang="en-US" sz="1700" dirty="0">
                <a:latin typeface="+mn-lt"/>
              </a:rPr>
              <a:t>Ongoing </a:t>
            </a:r>
            <a:r>
              <a:rPr lang="en-US" sz="1700" dirty="0" smtClean="0">
                <a:latin typeface="+mn-lt"/>
              </a:rPr>
              <a:t>regional situation is impacting supplies </a:t>
            </a:r>
            <a:r>
              <a:rPr lang="en-US" sz="1700" dirty="0">
                <a:latin typeface="+mn-lt"/>
              </a:rPr>
              <a:t>and </a:t>
            </a:r>
            <a:r>
              <a:rPr lang="en-US" sz="1700" dirty="0">
                <a:latin typeface="+mn-lt"/>
              </a:rPr>
              <a:t>s</a:t>
            </a:r>
            <a:r>
              <a:rPr lang="en-US" sz="1700" dirty="0" smtClean="0">
                <a:latin typeface="+mn-lt"/>
              </a:rPr>
              <a:t>ales volume.</a:t>
            </a:r>
          </a:p>
          <a:p>
            <a:pPr marL="284400" indent="-284400" algn="just">
              <a:spcBef>
                <a:spcPts val="600"/>
              </a:spcBef>
              <a:spcAft>
                <a:spcPts val="600"/>
              </a:spcAft>
            </a:pPr>
            <a:r>
              <a:rPr lang="en-US" sz="1700" dirty="0" smtClean="0">
                <a:latin typeface="+mn-lt"/>
              </a:rPr>
              <a:t>Potential increase in </a:t>
            </a:r>
            <a:r>
              <a:rPr lang="en-US" sz="1700" dirty="0">
                <a:latin typeface="+mn-lt"/>
              </a:rPr>
              <a:t>i</a:t>
            </a:r>
            <a:r>
              <a:rPr lang="en-US" sz="1700" dirty="0" smtClean="0">
                <a:latin typeface="+mn-lt"/>
              </a:rPr>
              <a:t>nterest </a:t>
            </a:r>
            <a:r>
              <a:rPr lang="en-US" sz="1700" dirty="0">
                <a:latin typeface="+mn-lt"/>
              </a:rPr>
              <a:t>rates and inflation along with </a:t>
            </a:r>
            <a:r>
              <a:rPr lang="en-US" sz="1700" dirty="0" smtClean="0">
                <a:latin typeface="+mn-lt"/>
              </a:rPr>
              <a:t>FX risks will negatively impact going </a:t>
            </a:r>
            <a:r>
              <a:rPr lang="en-US" sz="1700" dirty="0">
                <a:latin typeface="+mn-lt"/>
              </a:rPr>
              <a:t>forward.</a:t>
            </a:r>
          </a:p>
          <a:p>
            <a:pPr marL="284400" indent="-284400" algn="just">
              <a:spcBef>
                <a:spcPts val="600"/>
              </a:spcBef>
              <a:spcAft>
                <a:spcPts val="600"/>
              </a:spcAft>
            </a:pPr>
            <a:r>
              <a:rPr lang="en-US" sz="1700" dirty="0">
                <a:latin typeface="+mn-lt"/>
              </a:rPr>
              <a:t>Gas </a:t>
            </a:r>
            <a:r>
              <a:rPr lang="en-US" sz="1700" dirty="0" smtClean="0">
                <a:latin typeface="+mn-lt"/>
              </a:rPr>
              <a:t>supply and prices </a:t>
            </a:r>
            <a:r>
              <a:rPr lang="en-US" sz="1700" dirty="0">
                <a:latin typeface="+mn-lt"/>
              </a:rPr>
              <a:t>may become a challenge owing to </a:t>
            </a:r>
            <a:r>
              <a:rPr lang="en-US" sz="1700" dirty="0" smtClean="0">
                <a:latin typeface="+mn-lt"/>
              </a:rPr>
              <a:t>RLNG </a:t>
            </a:r>
            <a:r>
              <a:rPr lang="en-US" sz="1700" dirty="0">
                <a:latin typeface="+mn-lt"/>
              </a:rPr>
              <a:t>shortfalls in the </a:t>
            </a:r>
            <a:r>
              <a:rPr lang="en-US" sz="1700" dirty="0" smtClean="0">
                <a:latin typeface="+mn-lt"/>
              </a:rPr>
              <a:t>system</a:t>
            </a:r>
            <a:r>
              <a:rPr lang="en-US" sz="1700" dirty="0" smtClean="0">
                <a:latin typeface="+mn-lt"/>
              </a:rPr>
              <a:t>. However, we are in the phase of implementing Battery Energy Storage System (BESS) which will enable smooth use of economical Grid Power.</a:t>
            </a:r>
            <a:endParaRPr lang="en-US" sz="1700" dirty="0">
              <a:latin typeface="+mn-lt"/>
            </a:endParaRPr>
          </a:p>
          <a:p>
            <a:pPr marL="285750" indent="-285750" algn="just"/>
            <a:r>
              <a:rPr lang="en-US" sz="1700" dirty="0" smtClean="0">
                <a:latin typeface="+mn-lt"/>
              </a:rPr>
              <a:t>We are determined to improve sales proportion from value added films in domestic &amp; export markets. This will not only improve our capacity utilization but will also increase our product offerings and resultantly margins.</a:t>
            </a:r>
          </a:p>
          <a:p>
            <a:pPr marL="285750" indent="-285750" algn="just"/>
            <a:r>
              <a:rPr lang="en-US" sz="1700" dirty="0" smtClean="0">
                <a:latin typeface="+mn-lt"/>
              </a:rPr>
              <a:t>Despite </a:t>
            </a:r>
            <a:r>
              <a:rPr lang="en-US" sz="1700" dirty="0">
                <a:latin typeface="+mn-lt"/>
              </a:rPr>
              <a:t>above mentioned challenges, we are confident that with continued focus on operational efficiencies, effective working capital management and cost reduction initiatives, we shall be able to secure better margins and improve profitability. </a:t>
            </a:r>
          </a:p>
        </p:txBody>
      </p:sp>
    </p:spTree>
    <p:extLst>
      <p:ext uri="{BB962C8B-B14F-4D97-AF65-F5344CB8AC3E}">
        <p14:creationId xmlns:p14="http://schemas.microsoft.com/office/powerpoint/2010/main" val="2349972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6679" y="95727"/>
            <a:ext cx="9742714" cy="322225"/>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20000"/>
              </a:spcBef>
              <a:defRPr/>
            </a:pPr>
            <a:r>
              <a:rPr lang="en-US" sz="2400" b="1" dirty="0" smtClean="0">
                <a:solidFill>
                  <a:srgbClr val="B31F88"/>
                </a:solidFill>
              </a:rPr>
              <a:t>Important Disclaimer</a:t>
            </a:r>
            <a:endParaRPr lang="en-US" sz="2400" b="1" dirty="0">
              <a:solidFill>
                <a:srgbClr val="B31F88"/>
              </a:solidFill>
            </a:endParaRPr>
          </a:p>
        </p:txBody>
      </p:sp>
      <p:sp>
        <p:nvSpPr>
          <p:cNvPr id="2" name="Slide Number Placeholder 1"/>
          <p:cNvSpPr>
            <a:spLocks noGrp="1"/>
          </p:cNvSpPr>
          <p:nvPr>
            <p:ph type="sldNum" sz="quarter" idx="12"/>
          </p:nvPr>
        </p:nvSpPr>
        <p:spPr/>
        <p:txBody>
          <a:bodyPr/>
          <a:lstStyle/>
          <a:p>
            <a:fld id="{7606E6F9-D4DC-499C-9ED6-19092D2BC87D}" type="slidenum">
              <a:rPr lang="en-US" smtClean="0"/>
              <a:pPr/>
              <a:t>14</a:t>
            </a:fld>
            <a:endParaRPr lang="en-US" dirty="0"/>
          </a:p>
        </p:txBody>
      </p:sp>
      <p:sp>
        <p:nvSpPr>
          <p:cNvPr id="8" name="Content Placeholder 2">
            <a:extLst>
              <a:ext uri="{FF2B5EF4-FFF2-40B4-BE49-F238E27FC236}">
                <a16:creationId xmlns:a16="http://schemas.microsoft.com/office/drawing/2014/main" id="{72D32984-0A37-E8BC-657F-E519AEC0E840}"/>
              </a:ext>
            </a:extLst>
          </p:cNvPr>
          <p:cNvSpPr>
            <a:spLocks noGrp="1"/>
          </p:cNvSpPr>
          <p:nvPr>
            <p:ph idx="1"/>
          </p:nvPr>
        </p:nvSpPr>
        <p:spPr>
          <a:xfrm>
            <a:off x="210082" y="522513"/>
            <a:ext cx="10736592" cy="4781007"/>
          </a:xfrm>
          <a:ln>
            <a:solidFill>
              <a:schemeClr val="tx1"/>
            </a:solidFill>
          </a:ln>
        </p:spPr>
        <p:txBody>
          <a:bodyPr>
            <a:noAutofit/>
          </a:bodyPr>
          <a:lstStyle/>
          <a:p>
            <a:pPr marL="0" indent="0" algn="just">
              <a:buNone/>
            </a:pPr>
            <a:r>
              <a:rPr lang="en-US" sz="1600" i="1" dirty="0"/>
              <a:t>This presentation has been prepared by Tri-Pack Films Limited (TPFL) solely for information purposes. No representation or warranty express or implied is made there to, and no reliance should be placed on, the sufficiency, completeness or relevance of the information or any opinion contained herein, or any opinion rendered thereto. The information contained in this presentation should be considered in the context of the circumstances prevailing at the time and will not be updated to reflect any developments that may occur after the date of the presentation. TPFL shall not have any responsibility and / or liability of any nature whatsoever (in contract or otherwise) for any loss whatsoever arising from any use of this presentation or its contents or otherwise arising in connection with this presentation.</a:t>
            </a:r>
          </a:p>
          <a:p>
            <a:pPr marL="0" indent="0" algn="just">
              <a:buNone/>
            </a:pPr>
            <a:r>
              <a:rPr lang="en-US" sz="1600" i="1" dirty="0" smtClean="0"/>
              <a:t>This </a:t>
            </a:r>
            <a:r>
              <a:rPr lang="en-US" sz="1600" i="1" dirty="0"/>
              <a:t>presentation does not constitute or form part of a prospectus, offering circular or offering memorandum or an offer, solicitation, invitation or recommendation to purchase or subscribe for any securities and no part of it shall form the basis of, or be relied upon in connection with, or act as any inducement to enter into any arrangement, agreement, contract, commitment or investment decision in relation to any securities. This presentation shall not at all be intended to provide any disclosure upon which an investment decision could be made. No money, securities or other consideration is being solicited, and, if sent in response to this presentation or the information contained herein, will not be accepted.</a:t>
            </a:r>
          </a:p>
          <a:p>
            <a:pPr marL="0" indent="0" algn="just">
              <a:buNone/>
            </a:pPr>
            <a:r>
              <a:rPr lang="en-US" sz="1600" i="1" dirty="0" smtClean="0"/>
              <a:t>Certain </a:t>
            </a:r>
            <a:r>
              <a:rPr lang="en-US" sz="1600" i="1" dirty="0"/>
              <a:t>data in this presentation was obtained from various external data sources that TPFL believes to its knowledge, information and belief to be reliable, but TPFL has not verified such data with independent sources and there can be no assurance, representation or warranty as to the accuracy, sufficiency, correctness or completeness of the included data. Accordingly, TPFL makes no assurance, representation or warranty as to the accuracy, sufficiency, correctness or completeness of that data, and such data involves risks and uncertainties and is subject to change based on various factors.</a:t>
            </a:r>
          </a:p>
          <a:p>
            <a:pPr marL="0" indent="0" algn="just">
              <a:buNone/>
            </a:pPr>
            <a:r>
              <a:rPr lang="en-US" sz="1600" i="1" dirty="0" smtClean="0"/>
              <a:t>By </a:t>
            </a:r>
            <a:r>
              <a:rPr lang="en-US" sz="1600" i="1" dirty="0"/>
              <a:t>attending this presentation, you are agreeing to be bound by the foregoing limitations.</a:t>
            </a:r>
          </a:p>
          <a:p>
            <a:pPr algn="just"/>
            <a:endParaRPr lang="en-US" sz="1600" i="1" dirty="0">
              <a:latin typeface="+mn-lt"/>
            </a:endParaRPr>
          </a:p>
        </p:txBody>
      </p:sp>
    </p:spTree>
    <p:extLst>
      <p:ext uri="{BB962C8B-B14F-4D97-AF65-F5344CB8AC3E}">
        <p14:creationId xmlns:p14="http://schemas.microsoft.com/office/powerpoint/2010/main" val="2580148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txBox="1">
            <a:spLocks/>
          </p:cNvSpPr>
          <p:nvPr/>
        </p:nvSpPr>
        <p:spPr>
          <a:xfrm>
            <a:off x="653143" y="2299064"/>
            <a:ext cx="10717213" cy="757646"/>
          </a:xfrm>
          <a:prstGeom prst="rect">
            <a:avLst/>
          </a:prstGeom>
        </p:spPr>
        <p:txBody>
          <a:bodyPr vert="horz" lIns="91440" tIns="45720" rIns="91440" bIns="45720" rtlCol="0" anchor="ctr">
            <a:noAutofit/>
          </a:bodyPr>
          <a:lstStyle>
            <a:defPPr>
              <a:defRPr lang="en-US"/>
            </a:defPPr>
            <a:lvl1pPr marR="0" lvl="0" indent="0" fontAlgn="auto">
              <a:lnSpc>
                <a:spcPct val="90000"/>
              </a:lnSpc>
              <a:spcBef>
                <a:spcPct val="0"/>
              </a:spcBef>
              <a:spcAft>
                <a:spcPts val="0"/>
              </a:spcAft>
              <a:buClrTx/>
              <a:buSzTx/>
              <a:buFontTx/>
              <a:buNone/>
              <a:tabLst/>
              <a:defRPr kumimoji="0" sz="2000" b="1" i="0" u="none" strike="noStrike" cap="none" spc="0" normalizeH="0" baseline="0">
                <a:ln>
                  <a:noFill/>
                </a:ln>
                <a:solidFill>
                  <a:prstClr val="black"/>
                </a:solidFill>
                <a:effectLst/>
                <a:uLnTx/>
                <a:uFillTx/>
                <a:latin typeface="Century Gothic" panose="020B0502020202020204" pitchFamily="34" charset="0"/>
                <a:ea typeface="+mj-ea"/>
                <a:cs typeface="+mj-cs"/>
              </a:defRPr>
            </a:lvl1pPr>
          </a:lstStyle>
          <a:p>
            <a:pPr algn="ctr"/>
            <a:r>
              <a:rPr lang="en-US" sz="5400" dirty="0" smtClean="0">
                <a:solidFill>
                  <a:srgbClr val="FF0000"/>
                </a:solidFill>
                <a:latin typeface="+mn-lt"/>
                <a:ea typeface="+mn-ea"/>
                <a:cs typeface="+mn-cs"/>
              </a:rPr>
              <a:t>QUESTION AND ANSWERS</a:t>
            </a:r>
            <a:endParaRPr lang="en-US" sz="5400" dirty="0">
              <a:solidFill>
                <a:srgbClr val="FF0000"/>
              </a:solidFill>
              <a:latin typeface="+mn-lt"/>
              <a:ea typeface="+mn-ea"/>
              <a:cs typeface="+mn-cs"/>
            </a:endParaRPr>
          </a:p>
          <a:p>
            <a:pPr algn="ctr"/>
            <a:endParaRPr lang="en-US" sz="2400" dirty="0">
              <a:solidFill>
                <a:srgbClr val="B31F88"/>
              </a:solidFill>
              <a:latin typeface="+mj-lt"/>
            </a:endParaRPr>
          </a:p>
        </p:txBody>
      </p:sp>
    </p:spTree>
    <p:extLst>
      <p:ext uri="{BB962C8B-B14F-4D97-AF65-F5344CB8AC3E}">
        <p14:creationId xmlns:p14="http://schemas.microsoft.com/office/powerpoint/2010/main" val="2653555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284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B4C1D-79E3-49B5-8A58-EC4A9C5CFB19}"/>
              </a:ext>
            </a:extLst>
          </p:cNvPr>
          <p:cNvSpPr>
            <a:spLocks noGrp="1"/>
          </p:cNvSpPr>
          <p:nvPr>
            <p:ph type="ctrTitle"/>
          </p:nvPr>
        </p:nvSpPr>
        <p:spPr>
          <a:xfrm>
            <a:off x="8007531" y="1502165"/>
            <a:ext cx="4049486" cy="3304776"/>
          </a:xfrm>
          <a:ln>
            <a:solidFill>
              <a:schemeClr val="tx1"/>
            </a:solidFill>
          </a:ln>
        </p:spPr>
        <p:txBody>
          <a:bodyPr/>
          <a:lstStyle/>
          <a:p>
            <a:pPr>
              <a:spcBef>
                <a:spcPct val="20000"/>
              </a:spcBef>
              <a:defRPr/>
            </a:pPr>
            <a:r>
              <a:rPr lang="en-US" sz="4400" dirty="0">
                <a:solidFill>
                  <a:srgbClr val="0070C0"/>
                </a:solidFill>
                <a:latin typeface="Calibri (Headings)"/>
              </a:rPr>
              <a:t> </a:t>
            </a:r>
            <a:r>
              <a:rPr lang="en-US" sz="4400" dirty="0" smtClean="0">
                <a:solidFill>
                  <a:srgbClr val="0070C0"/>
                </a:solidFill>
                <a:latin typeface="Calibri (Headings)"/>
              </a:rPr>
              <a:t>CORPORATE </a:t>
            </a:r>
            <a:br>
              <a:rPr lang="en-US" sz="4400" dirty="0" smtClean="0">
                <a:solidFill>
                  <a:srgbClr val="0070C0"/>
                </a:solidFill>
                <a:latin typeface="Calibri (Headings)"/>
              </a:rPr>
            </a:br>
            <a:r>
              <a:rPr lang="en-US" sz="4400" dirty="0" smtClean="0">
                <a:solidFill>
                  <a:srgbClr val="0070C0"/>
                </a:solidFill>
                <a:latin typeface="Calibri (Headings)"/>
              </a:rPr>
              <a:t>BRIEFING </a:t>
            </a:r>
            <a:br>
              <a:rPr lang="en-US" sz="4400" dirty="0" smtClean="0">
                <a:solidFill>
                  <a:srgbClr val="0070C0"/>
                </a:solidFill>
                <a:latin typeface="Calibri (Headings)"/>
              </a:rPr>
            </a:br>
            <a:r>
              <a:rPr lang="en-US" sz="4400" dirty="0" smtClean="0">
                <a:solidFill>
                  <a:srgbClr val="0070C0"/>
                </a:solidFill>
                <a:latin typeface="Calibri (Headings)"/>
              </a:rPr>
              <a:t>SESSION</a:t>
            </a:r>
            <a:br>
              <a:rPr lang="en-US" sz="4400" dirty="0" smtClean="0">
                <a:solidFill>
                  <a:srgbClr val="0070C0"/>
                </a:solidFill>
                <a:latin typeface="Calibri (Headings)"/>
              </a:rPr>
            </a:br>
            <a:r>
              <a:rPr lang="en-US" sz="4400" dirty="0">
                <a:solidFill>
                  <a:srgbClr val="0070C0"/>
                </a:solidFill>
                <a:latin typeface="Calibri (Headings)"/>
              </a:rPr>
              <a:t/>
            </a:r>
            <a:br>
              <a:rPr lang="en-US" sz="4400" dirty="0">
                <a:solidFill>
                  <a:srgbClr val="0070C0"/>
                </a:solidFill>
                <a:latin typeface="Calibri (Headings)"/>
              </a:rPr>
            </a:br>
            <a:r>
              <a:rPr lang="en-US" sz="4400" dirty="0" smtClean="0">
                <a:solidFill>
                  <a:srgbClr val="0070C0"/>
                </a:solidFill>
                <a:latin typeface="Calibri (Headings)"/>
              </a:rPr>
              <a:t>APRIL 2026</a:t>
            </a:r>
            <a:endParaRPr lang="en-US" sz="4400" dirty="0">
              <a:solidFill>
                <a:srgbClr val="0070C0"/>
              </a:solidFill>
              <a:latin typeface="Calibri (Headings)"/>
            </a:endParaRPr>
          </a:p>
        </p:txBody>
      </p:sp>
      <p:pic>
        <p:nvPicPr>
          <p:cNvPr id="4" name="Picture 3"/>
          <p:cNvPicPr>
            <a:picLocks noChangeAspect="1"/>
          </p:cNvPicPr>
          <p:nvPr/>
        </p:nvPicPr>
        <p:blipFill>
          <a:blip r:embed="rId3"/>
          <a:stretch>
            <a:fillRect/>
          </a:stretch>
        </p:blipFill>
        <p:spPr>
          <a:xfrm>
            <a:off x="91441" y="339381"/>
            <a:ext cx="7916090" cy="5630345"/>
          </a:xfrm>
          <a:prstGeom prst="rect">
            <a:avLst/>
          </a:prstGeom>
          <a:ln>
            <a:noFill/>
          </a:ln>
        </p:spPr>
      </p:pic>
    </p:spTree>
    <p:extLst>
      <p:ext uri="{BB962C8B-B14F-4D97-AF65-F5344CB8AC3E}">
        <p14:creationId xmlns:p14="http://schemas.microsoft.com/office/powerpoint/2010/main" val="1821330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3688" y="-18127"/>
            <a:ext cx="4114801" cy="563303"/>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20000"/>
              </a:spcBef>
              <a:defRPr/>
            </a:pPr>
            <a:r>
              <a:rPr lang="en-US" sz="2400" b="1" dirty="0">
                <a:solidFill>
                  <a:srgbClr val="B31F88"/>
                </a:solidFill>
              </a:rPr>
              <a:t>Operational Overview</a:t>
            </a:r>
          </a:p>
        </p:txBody>
      </p:sp>
      <p:sp>
        <p:nvSpPr>
          <p:cNvPr id="3" name="Slide Number Placeholder 2"/>
          <p:cNvSpPr>
            <a:spLocks noGrp="1"/>
          </p:cNvSpPr>
          <p:nvPr>
            <p:ph type="sldNum" sz="quarter" idx="12"/>
          </p:nvPr>
        </p:nvSpPr>
        <p:spPr/>
        <p:txBody>
          <a:bodyPr/>
          <a:lstStyle/>
          <a:p>
            <a:fld id="{7606E6F9-D4DC-499C-9ED6-19092D2BC87D}" type="slidenum">
              <a:rPr lang="en-US" smtClean="0"/>
              <a:pPr/>
              <a:t>3</a:t>
            </a:fld>
            <a:endParaRPr lang="en-US" dirty="0"/>
          </a:p>
        </p:txBody>
      </p:sp>
      <p:graphicFrame>
        <p:nvGraphicFramePr>
          <p:cNvPr id="15" name="Table 14"/>
          <p:cNvGraphicFramePr>
            <a:graphicFrameLocks noGrp="1"/>
          </p:cNvGraphicFramePr>
          <p:nvPr>
            <p:extLst/>
          </p:nvPr>
        </p:nvGraphicFramePr>
        <p:xfrm>
          <a:off x="133745" y="438037"/>
          <a:ext cx="10802985" cy="2290746"/>
        </p:xfrm>
        <a:graphic>
          <a:graphicData uri="http://schemas.openxmlformats.org/drawingml/2006/table">
            <a:tbl>
              <a:tblPr firstRow="1" bandRow="1">
                <a:tableStyleId>{5C22544A-7EE6-4342-B048-85BDC9FD1C3A}</a:tableStyleId>
              </a:tblPr>
              <a:tblGrid>
                <a:gridCol w="992779">
                  <a:extLst>
                    <a:ext uri="{9D8B030D-6E8A-4147-A177-3AD203B41FA5}">
                      <a16:colId xmlns:a16="http://schemas.microsoft.com/office/drawing/2014/main" val="20000"/>
                    </a:ext>
                  </a:extLst>
                </a:gridCol>
                <a:gridCol w="2455817">
                  <a:extLst>
                    <a:ext uri="{9D8B030D-6E8A-4147-A177-3AD203B41FA5}">
                      <a16:colId xmlns:a16="http://schemas.microsoft.com/office/drawing/2014/main" val="20001"/>
                    </a:ext>
                  </a:extLst>
                </a:gridCol>
                <a:gridCol w="2876654">
                  <a:extLst>
                    <a:ext uri="{9D8B030D-6E8A-4147-A177-3AD203B41FA5}">
                      <a16:colId xmlns:a16="http://schemas.microsoft.com/office/drawing/2014/main" val="20002"/>
                    </a:ext>
                  </a:extLst>
                </a:gridCol>
                <a:gridCol w="4477735">
                  <a:extLst>
                    <a:ext uri="{9D8B030D-6E8A-4147-A177-3AD203B41FA5}">
                      <a16:colId xmlns:a16="http://schemas.microsoft.com/office/drawing/2014/main" val="20003"/>
                    </a:ext>
                  </a:extLst>
                </a:gridCol>
              </a:tblGrid>
              <a:tr h="336775">
                <a:tc gridSpan="4">
                  <a:txBody>
                    <a:bodyPr/>
                    <a:lstStyle/>
                    <a:p>
                      <a:pPr algn="ctr"/>
                      <a:r>
                        <a:rPr lang="en-US" sz="1600" dirty="0">
                          <a:solidFill>
                            <a:schemeClr val="bg1"/>
                          </a:solidFill>
                        </a:rPr>
                        <a:t>BOPP</a:t>
                      </a:r>
                    </a:p>
                  </a:txBody>
                  <a:tcPr marL="82196" marR="82196" marT="41097" marB="41097">
                    <a:solidFill>
                      <a:srgbClr val="002060"/>
                    </a:solidFill>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90657">
                <a:tc>
                  <a:txBody>
                    <a:bodyPr/>
                    <a:lstStyle/>
                    <a:p>
                      <a:pPr algn="ctr"/>
                      <a:r>
                        <a:rPr lang="en-US" sz="1300" b="1" dirty="0"/>
                        <a:t>Location</a:t>
                      </a:r>
                    </a:p>
                  </a:txBody>
                  <a:tcPr marL="82196" marR="82196" marT="41097" marB="41097"/>
                </a:tc>
                <a:tc>
                  <a:txBody>
                    <a:bodyPr/>
                    <a:lstStyle/>
                    <a:p>
                      <a:pPr algn="ctr"/>
                      <a:r>
                        <a:rPr lang="en-US" sz="1300" b="1" dirty="0"/>
                        <a:t>No. of Lines</a:t>
                      </a:r>
                    </a:p>
                  </a:txBody>
                  <a:tcPr marL="82196" marR="82196" marT="41097" marB="41097"/>
                </a:tc>
                <a:tc>
                  <a:txBody>
                    <a:bodyPr/>
                    <a:lstStyle/>
                    <a:p>
                      <a:pPr algn="ctr"/>
                      <a:r>
                        <a:rPr lang="en-US" sz="1300" b="1" dirty="0"/>
                        <a:t>* Total Name Plate capacity (p.a. tons)</a:t>
                      </a:r>
                    </a:p>
                  </a:txBody>
                  <a:tcPr marL="82196" marR="82196" marT="41097" marB="41097"/>
                </a:tc>
                <a:tc>
                  <a:txBody>
                    <a:bodyPr/>
                    <a:lstStyle/>
                    <a:p>
                      <a:pPr algn="ctr"/>
                      <a:r>
                        <a:rPr lang="en-US" sz="1300" b="1" dirty="0"/>
                        <a:t>** Total Operational</a:t>
                      </a:r>
                      <a:r>
                        <a:rPr lang="en-US" sz="1300" b="1" baseline="0" dirty="0"/>
                        <a:t> Saleable capacity (p.a. tons)</a:t>
                      </a:r>
                      <a:endParaRPr lang="en-US" sz="1300" b="1" dirty="0"/>
                    </a:p>
                  </a:txBody>
                  <a:tcPr marL="82196" marR="82196" marT="41097" marB="41097"/>
                </a:tc>
                <a:extLst>
                  <a:ext uri="{0D108BD9-81ED-4DB2-BD59-A6C34878D82A}">
                    <a16:rowId xmlns:a16="http://schemas.microsoft.com/office/drawing/2014/main" val="10001"/>
                  </a:ext>
                </a:extLst>
              </a:tr>
              <a:tr h="487189">
                <a:tc>
                  <a:txBody>
                    <a:bodyPr/>
                    <a:lstStyle/>
                    <a:p>
                      <a:pPr algn="ctr"/>
                      <a:r>
                        <a:rPr lang="en-US" sz="1300" dirty="0" err="1"/>
                        <a:t>Hattar</a:t>
                      </a:r>
                      <a:endParaRPr lang="en-US" sz="1300" dirty="0"/>
                    </a:p>
                  </a:txBody>
                  <a:tcPr marL="82196" marR="82196" marT="41097" marB="41097"/>
                </a:tc>
                <a:tc>
                  <a:txBody>
                    <a:bodyPr/>
                    <a:lstStyle/>
                    <a:p>
                      <a:pPr algn="ctr"/>
                      <a:r>
                        <a:rPr lang="en-US" sz="1300" dirty="0"/>
                        <a:t>2 lines</a:t>
                      </a:r>
                      <a:r>
                        <a:rPr lang="en-US" sz="1300" baseline="0" dirty="0"/>
                        <a:t> </a:t>
                      </a:r>
                    </a:p>
                    <a:p>
                      <a:pPr algn="ctr"/>
                      <a:r>
                        <a:rPr lang="en-US" sz="1300" baseline="0" dirty="0"/>
                        <a:t>4.2m Mitsubishi each</a:t>
                      </a:r>
                      <a:endParaRPr lang="en-US" sz="1300" dirty="0"/>
                    </a:p>
                  </a:txBody>
                  <a:tcPr marL="82196" marR="82196" marT="41097" marB="41097"/>
                </a:tc>
                <a:tc>
                  <a:txBody>
                    <a:bodyPr/>
                    <a:lstStyle/>
                    <a:p>
                      <a:pPr algn="ctr"/>
                      <a:r>
                        <a:rPr lang="en-US" sz="1300" dirty="0"/>
                        <a:t>10,800</a:t>
                      </a:r>
                    </a:p>
                  </a:txBody>
                  <a:tcPr marL="82196" marR="82196" marT="41097" marB="41097"/>
                </a:tc>
                <a:tc>
                  <a:txBody>
                    <a:bodyPr/>
                    <a:lstStyle/>
                    <a:p>
                      <a:pPr algn="ctr"/>
                      <a:r>
                        <a:rPr lang="en-US" sz="1300" dirty="0"/>
                        <a:t>Machines</a:t>
                      </a:r>
                      <a:r>
                        <a:rPr lang="en-US" sz="1300" baseline="0" dirty="0"/>
                        <a:t> are obsolete with no technical support from OEM, as a result their capacity to produce quality films is nil. </a:t>
                      </a:r>
                      <a:endParaRPr lang="en-US" sz="1300" dirty="0"/>
                    </a:p>
                  </a:txBody>
                  <a:tcPr marL="82196" marR="82196" marT="41097" marB="41097"/>
                </a:tc>
                <a:extLst>
                  <a:ext uri="{0D108BD9-81ED-4DB2-BD59-A6C34878D82A}">
                    <a16:rowId xmlns:a16="http://schemas.microsoft.com/office/drawing/2014/main" val="10002"/>
                  </a:ext>
                </a:extLst>
              </a:tr>
              <a:tr h="890681">
                <a:tc>
                  <a:txBody>
                    <a:bodyPr/>
                    <a:lstStyle/>
                    <a:p>
                      <a:pPr algn="ctr"/>
                      <a:r>
                        <a:rPr lang="en-US" sz="1300" dirty="0"/>
                        <a:t>Port Qasim</a:t>
                      </a:r>
                    </a:p>
                  </a:txBody>
                  <a:tcPr marL="82196" marR="82196" marT="41097" marB="41097"/>
                </a:tc>
                <a:tc>
                  <a:txBody>
                    <a:bodyPr/>
                    <a:lstStyle/>
                    <a:p>
                      <a:pPr algn="ctr"/>
                      <a:r>
                        <a:rPr lang="en-US" sz="1300" baseline="0" dirty="0"/>
                        <a:t>3 lines</a:t>
                      </a:r>
                      <a:endParaRPr lang="en-US" sz="1300" baseline="0" dirty="0">
                        <a:solidFill>
                          <a:srgbClr val="00B050"/>
                        </a:solidFill>
                      </a:endParaRPr>
                    </a:p>
                    <a:p>
                      <a:pPr algn="ctr"/>
                      <a:r>
                        <a:rPr lang="en-US" sz="1300" baseline="0" dirty="0"/>
                        <a:t>6.7m</a:t>
                      </a:r>
                      <a:r>
                        <a:rPr lang="en-US" sz="1300" dirty="0"/>
                        <a:t> Mitsubishi</a:t>
                      </a:r>
                    </a:p>
                    <a:p>
                      <a:pPr algn="ctr"/>
                      <a:r>
                        <a:rPr lang="en-US" sz="1300" dirty="0"/>
                        <a:t>8.7m</a:t>
                      </a:r>
                      <a:r>
                        <a:rPr lang="en-US" sz="1300" baseline="0" dirty="0"/>
                        <a:t> </a:t>
                      </a:r>
                      <a:r>
                        <a:rPr lang="en-US" sz="1300" dirty="0" err="1"/>
                        <a:t>Brueckner</a:t>
                      </a:r>
                      <a:endParaRPr lang="en-US" sz="1300" dirty="0"/>
                    </a:p>
                    <a:p>
                      <a:pPr algn="ctr"/>
                      <a:r>
                        <a:rPr lang="en-US" sz="1300" dirty="0"/>
                        <a:t>10.4m </a:t>
                      </a:r>
                      <a:r>
                        <a:rPr lang="en-US" sz="1300" dirty="0" err="1"/>
                        <a:t>Brueckner</a:t>
                      </a:r>
                      <a:endParaRPr lang="en-US" sz="1300" dirty="0"/>
                    </a:p>
                  </a:txBody>
                  <a:tcPr marL="82196" marR="82196" marT="41097" marB="41097"/>
                </a:tc>
                <a:tc>
                  <a:txBody>
                    <a:bodyPr/>
                    <a:lstStyle/>
                    <a:p>
                      <a:pPr algn="ctr"/>
                      <a:r>
                        <a:rPr lang="en-US" sz="1300" dirty="0"/>
                        <a:t>111,000</a:t>
                      </a:r>
                      <a:endParaRPr lang="en-US" sz="1300" dirty="0">
                        <a:solidFill>
                          <a:srgbClr val="00B050"/>
                        </a:solidFill>
                      </a:endParaRPr>
                    </a:p>
                  </a:txBody>
                  <a:tcPr marL="82196" marR="82196" marT="41097" marB="41097" anchor="ctr"/>
                </a:tc>
                <a:tc>
                  <a:txBody>
                    <a:bodyPr/>
                    <a:lstStyle/>
                    <a:p>
                      <a:pPr algn="ctr"/>
                      <a:endParaRPr lang="en-US" sz="1300" b="0" kern="1200" baseline="0" dirty="0">
                        <a:solidFill>
                          <a:schemeClr val="tx1"/>
                        </a:solidFill>
                        <a:latin typeface="+mn-lt"/>
                        <a:ea typeface="+mn-ea"/>
                        <a:cs typeface="+mn-cs"/>
                      </a:endParaRPr>
                    </a:p>
                    <a:p>
                      <a:pPr algn="ctr"/>
                      <a:r>
                        <a:rPr lang="en-US" sz="1300" b="0" kern="1200" baseline="0" dirty="0">
                          <a:solidFill>
                            <a:schemeClr val="tx1"/>
                          </a:solidFill>
                          <a:latin typeface="+mn-lt"/>
                          <a:ea typeface="+mn-ea"/>
                          <a:cs typeface="+mn-cs"/>
                        </a:rPr>
                        <a:t>78,000</a:t>
                      </a:r>
                    </a:p>
                    <a:p>
                      <a:pPr algn="ctr"/>
                      <a:endParaRPr lang="en-US" sz="1300" b="0" kern="1200" baseline="0" dirty="0">
                        <a:solidFill>
                          <a:srgbClr val="00B050"/>
                        </a:solidFill>
                        <a:latin typeface="+mn-lt"/>
                        <a:ea typeface="+mn-ea"/>
                        <a:cs typeface="+mn-cs"/>
                      </a:endParaRPr>
                    </a:p>
                  </a:txBody>
                  <a:tcPr marL="82196" marR="82196" marT="41097" marB="41097" anchor="ctr"/>
                </a:tc>
                <a:extLst>
                  <a:ext uri="{0D108BD9-81ED-4DB2-BD59-A6C34878D82A}">
                    <a16:rowId xmlns:a16="http://schemas.microsoft.com/office/drawing/2014/main" val="10003"/>
                  </a:ext>
                </a:extLst>
              </a:tr>
              <a:tr h="285444">
                <a:tc>
                  <a:txBody>
                    <a:bodyPr/>
                    <a:lstStyle/>
                    <a:p>
                      <a:pPr algn="ctr"/>
                      <a:r>
                        <a:rPr lang="en-US" sz="1300" b="1" dirty="0"/>
                        <a:t>Total</a:t>
                      </a:r>
                    </a:p>
                  </a:txBody>
                  <a:tcPr marL="82196" marR="82196" marT="41097" marB="41097"/>
                </a:tc>
                <a:tc>
                  <a:txBody>
                    <a:bodyPr/>
                    <a:lstStyle/>
                    <a:p>
                      <a:pPr algn="ctr"/>
                      <a:r>
                        <a:rPr lang="en-US" sz="1300" b="1" dirty="0"/>
                        <a:t>5 lines</a:t>
                      </a:r>
                    </a:p>
                  </a:txBody>
                  <a:tcPr marL="82196" marR="82196" marT="41097" marB="41097"/>
                </a:tc>
                <a:tc>
                  <a:txBody>
                    <a:bodyPr/>
                    <a:lstStyle/>
                    <a:p>
                      <a:pPr algn="ctr"/>
                      <a:r>
                        <a:rPr lang="en-US" sz="1300" b="1" dirty="0">
                          <a:solidFill>
                            <a:schemeClr val="tx1"/>
                          </a:solidFill>
                        </a:rPr>
                        <a:t>121,800</a:t>
                      </a:r>
                    </a:p>
                  </a:txBody>
                  <a:tcPr marL="82196" marR="82196" marT="41097" marB="41097"/>
                </a:tc>
                <a:tc>
                  <a:txBody>
                    <a:bodyPr/>
                    <a:lstStyle/>
                    <a:p>
                      <a:pPr algn="ctr"/>
                      <a:r>
                        <a:rPr lang="en-US" sz="1300" b="1" kern="1200" baseline="0" dirty="0">
                          <a:solidFill>
                            <a:schemeClr val="tx1"/>
                          </a:solidFill>
                          <a:latin typeface="+mn-lt"/>
                          <a:ea typeface="+mn-ea"/>
                          <a:cs typeface="+mn-cs"/>
                        </a:rPr>
                        <a:t>78,000</a:t>
                      </a:r>
                    </a:p>
                  </a:txBody>
                  <a:tcPr marL="82196" marR="82196" marT="41097" marB="41097"/>
                </a:tc>
                <a:extLst>
                  <a:ext uri="{0D108BD9-81ED-4DB2-BD59-A6C34878D82A}">
                    <a16:rowId xmlns:a16="http://schemas.microsoft.com/office/drawing/2014/main" val="585365334"/>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219493151"/>
              </p:ext>
            </p:extLst>
          </p:nvPr>
        </p:nvGraphicFramePr>
        <p:xfrm>
          <a:off x="120098" y="2762005"/>
          <a:ext cx="10802985" cy="814481"/>
        </p:xfrm>
        <a:graphic>
          <a:graphicData uri="http://schemas.openxmlformats.org/drawingml/2006/table">
            <a:tbl>
              <a:tblPr firstRow="1" bandRow="1">
                <a:tableStyleId>{5C22544A-7EE6-4342-B048-85BDC9FD1C3A}</a:tableStyleId>
              </a:tblPr>
              <a:tblGrid>
                <a:gridCol w="1005843">
                  <a:extLst>
                    <a:ext uri="{9D8B030D-6E8A-4147-A177-3AD203B41FA5}">
                      <a16:colId xmlns:a16="http://schemas.microsoft.com/office/drawing/2014/main" val="20000"/>
                    </a:ext>
                  </a:extLst>
                </a:gridCol>
                <a:gridCol w="2455816">
                  <a:extLst>
                    <a:ext uri="{9D8B030D-6E8A-4147-A177-3AD203B41FA5}">
                      <a16:colId xmlns:a16="http://schemas.microsoft.com/office/drawing/2014/main" val="20001"/>
                    </a:ext>
                  </a:extLst>
                </a:gridCol>
                <a:gridCol w="2886891">
                  <a:extLst>
                    <a:ext uri="{9D8B030D-6E8A-4147-A177-3AD203B41FA5}">
                      <a16:colId xmlns:a16="http://schemas.microsoft.com/office/drawing/2014/main" val="20002"/>
                    </a:ext>
                  </a:extLst>
                </a:gridCol>
                <a:gridCol w="4454435">
                  <a:extLst>
                    <a:ext uri="{9D8B030D-6E8A-4147-A177-3AD203B41FA5}">
                      <a16:colId xmlns:a16="http://schemas.microsoft.com/office/drawing/2014/main" val="20003"/>
                    </a:ext>
                  </a:extLst>
                </a:gridCol>
              </a:tblGrid>
              <a:tr h="315407">
                <a:tc gridSpan="4">
                  <a:txBody>
                    <a:bodyPr/>
                    <a:lstStyle/>
                    <a:p>
                      <a:pPr algn="ctr"/>
                      <a:r>
                        <a:rPr lang="en-US" sz="1600" dirty="0">
                          <a:solidFill>
                            <a:schemeClr val="bg1"/>
                          </a:solidFill>
                        </a:rPr>
                        <a:t>CPP</a:t>
                      </a:r>
                    </a:p>
                  </a:txBody>
                  <a:tcPr marL="82196" marR="82196" marT="41097" marB="41097">
                    <a:solidFill>
                      <a:srgbClr val="002060"/>
                    </a:solidFill>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88447">
                <a:tc>
                  <a:txBody>
                    <a:bodyPr/>
                    <a:lstStyle/>
                    <a:p>
                      <a:pPr algn="ctr"/>
                      <a:r>
                        <a:rPr lang="en-US" sz="1300" dirty="0">
                          <a:solidFill>
                            <a:schemeClr val="tx1"/>
                          </a:solidFill>
                        </a:rPr>
                        <a:t>Port</a:t>
                      </a:r>
                      <a:r>
                        <a:rPr lang="en-US" sz="1300" baseline="0" dirty="0">
                          <a:solidFill>
                            <a:schemeClr val="tx1"/>
                          </a:solidFill>
                        </a:rPr>
                        <a:t> Qasim</a:t>
                      </a:r>
                      <a:endParaRPr lang="en-US" sz="1300" dirty="0">
                        <a:solidFill>
                          <a:schemeClr val="tx1"/>
                        </a:solidFill>
                      </a:endParaRPr>
                    </a:p>
                  </a:txBody>
                  <a:tcPr marL="82196" marR="82196" marT="41097" marB="41097"/>
                </a:tc>
                <a:tc>
                  <a:txBody>
                    <a:bodyPr/>
                    <a:lstStyle/>
                    <a:p>
                      <a:pPr algn="ctr"/>
                      <a:r>
                        <a:rPr lang="en-US" sz="1300" dirty="0"/>
                        <a:t>2 lines </a:t>
                      </a:r>
                    </a:p>
                    <a:p>
                      <a:pPr algn="ctr"/>
                      <a:r>
                        <a:rPr lang="en-US" sz="1300" dirty="0" smtClean="0"/>
                        <a:t>3m </a:t>
                      </a:r>
                      <a:r>
                        <a:rPr lang="en-US" sz="1300" dirty="0"/>
                        <a:t>&amp; 3.3m </a:t>
                      </a:r>
                      <a:r>
                        <a:rPr lang="en-US" sz="1300" kern="1200" baseline="0" dirty="0" err="1">
                          <a:solidFill>
                            <a:schemeClr val="tx1"/>
                          </a:solidFill>
                          <a:latin typeface="+mn-lt"/>
                          <a:ea typeface="+mn-ea"/>
                          <a:cs typeface="+mn-cs"/>
                        </a:rPr>
                        <a:t>Windmöller</a:t>
                      </a:r>
                      <a:endParaRPr lang="en-US" sz="1300" dirty="0">
                        <a:solidFill>
                          <a:schemeClr val="tx1"/>
                        </a:solidFill>
                      </a:endParaRPr>
                    </a:p>
                  </a:txBody>
                  <a:tcPr marL="82196" marR="82196" marT="41097" marB="41097"/>
                </a:tc>
                <a:tc>
                  <a:txBody>
                    <a:bodyPr/>
                    <a:lstStyle/>
                    <a:p>
                      <a:pPr algn="ctr"/>
                      <a:r>
                        <a:rPr lang="en-US" sz="1300" dirty="0"/>
                        <a:t>17,000</a:t>
                      </a:r>
                    </a:p>
                  </a:txBody>
                  <a:tcPr marL="82196" marR="82196" marT="41097" marB="41097"/>
                </a:tc>
                <a:tc>
                  <a:txBody>
                    <a:bodyPr/>
                    <a:lstStyle/>
                    <a:p>
                      <a:pPr algn="ctr"/>
                      <a:r>
                        <a:rPr lang="en-US" sz="1300" dirty="0"/>
                        <a:t>14,400</a:t>
                      </a:r>
                    </a:p>
                  </a:txBody>
                  <a:tcPr marL="82196" marR="82196" marT="41097" marB="41097"/>
                </a:tc>
                <a:extLst>
                  <a:ext uri="{0D108BD9-81ED-4DB2-BD59-A6C34878D82A}">
                    <a16:rowId xmlns:a16="http://schemas.microsoft.com/office/drawing/2014/main" val="10002"/>
                  </a:ext>
                </a:extLst>
              </a:tr>
            </a:tbl>
          </a:graphicData>
        </a:graphic>
      </p:graphicFrame>
      <p:sp>
        <p:nvSpPr>
          <p:cNvPr id="22" name="TextBox 21"/>
          <p:cNvSpPr txBox="1"/>
          <p:nvPr/>
        </p:nvSpPr>
        <p:spPr>
          <a:xfrm>
            <a:off x="10977550" y="1262388"/>
            <a:ext cx="1130084" cy="2314097"/>
          </a:xfrm>
          <a:prstGeom prst="rect">
            <a:avLst/>
          </a:prstGeom>
          <a:noFill/>
          <a:ln w="9525">
            <a:solidFill>
              <a:schemeClr val="tx1"/>
            </a:solidFill>
          </a:ln>
        </p:spPr>
        <p:txBody>
          <a:bodyPr wrap="square" rtlCol="0">
            <a:spAutoFit/>
          </a:bodyPr>
          <a:lstStyle/>
          <a:p>
            <a:r>
              <a:rPr lang="en-US" sz="1000" i="1" dirty="0"/>
              <a:t>*</a:t>
            </a:r>
            <a:r>
              <a:rPr lang="en-US" sz="1000" dirty="0"/>
              <a:t>Nameplate Capacity: 25 micron film produced 24/7 without downtime</a:t>
            </a:r>
            <a:r>
              <a:rPr lang="en-US" sz="1000" dirty="0" smtClean="0"/>
              <a:t>.</a:t>
            </a:r>
          </a:p>
          <a:p>
            <a:endParaRPr lang="en-US" sz="1000" dirty="0" smtClean="0"/>
          </a:p>
          <a:p>
            <a:endParaRPr lang="en-US" sz="1000" i="1" dirty="0"/>
          </a:p>
          <a:p>
            <a:r>
              <a:rPr lang="en-US" sz="1000" i="1" dirty="0" smtClean="0"/>
              <a:t>**</a:t>
            </a:r>
            <a:r>
              <a:rPr lang="en-US" sz="1000" dirty="0" smtClean="0"/>
              <a:t>Saleable </a:t>
            </a:r>
            <a:r>
              <a:rPr lang="en-US" sz="1000" dirty="0"/>
              <a:t>Capacity</a:t>
            </a:r>
            <a:r>
              <a:rPr lang="en-US" sz="1000" dirty="0" smtClean="0"/>
              <a:t>:</a:t>
            </a:r>
          </a:p>
          <a:p>
            <a:r>
              <a:rPr lang="en-US" sz="1000" dirty="0" smtClean="0"/>
              <a:t> </a:t>
            </a:r>
            <a:r>
              <a:rPr lang="en-US" sz="1000" dirty="0"/>
              <a:t>Based on </a:t>
            </a:r>
            <a:r>
              <a:rPr lang="en-US" sz="1000" dirty="0" smtClean="0"/>
              <a:t>actual</a:t>
            </a:r>
          </a:p>
          <a:p>
            <a:r>
              <a:rPr lang="en-US" sz="1000" dirty="0" smtClean="0"/>
              <a:t>Product mix</a:t>
            </a:r>
            <a:r>
              <a:rPr lang="en-US" sz="1000" dirty="0"/>
              <a:t>. Microns ranging from 10-40.</a:t>
            </a:r>
          </a:p>
        </p:txBody>
      </p:sp>
      <p:graphicFrame>
        <p:nvGraphicFramePr>
          <p:cNvPr id="10" name="Table 9">
            <a:extLst>
              <a:ext uri="{FF2B5EF4-FFF2-40B4-BE49-F238E27FC236}">
                <a16:creationId xmlns:a16="http://schemas.microsoft.com/office/drawing/2014/main" id="{5CB757DB-9F0A-7F4A-8DFD-DC5985149888}"/>
              </a:ext>
            </a:extLst>
          </p:cNvPr>
          <p:cNvGraphicFramePr>
            <a:graphicFrameLocks noGrp="1"/>
          </p:cNvGraphicFramePr>
          <p:nvPr>
            <p:extLst>
              <p:ext uri="{D42A27DB-BD31-4B8C-83A1-F6EECF244321}">
                <p14:modId xmlns:p14="http://schemas.microsoft.com/office/powerpoint/2010/main" val="1794553075"/>
              </p:ext>
            </p:extLst>
          </p:nvPr>
        </p:nvGraphicFramePr>
        <p:xfrm>
          <a:off x="133745" y="3609708"/>
          <a:ext cx="10789338" cy="1467660"/>
        </p:xfrm>
        <a:graphic>
          <a:graphicData uri="http://schemas.openxmlformats.org/drawingml/2006/table">
            <a:tbl>
              <a:tblPr firstRow="1" bandRow="1">
                <a:tableStyleId>{5C22544A-7EE6-4342-B048-85BDC9FD1C3A}</a:tableStyleId>
              </a:tblPr>
              <a:tblGrid>
                <a:gridCol w="1001460">
                  <a:extLst>
                    <a:ext uri="{9D8B030D-6E8A-4147-A177-3AD203B41FA5}">
                      <a16:colId xmlns:a16="http://schemas.microsoft.com/office/drawing/2014/main" val="20000"/>
                    </a:ext>
                  </a:extLst>
                </a:gridCol>
                <a:gridCol w="2508016">
                  <a:extLst>
                    <a:ext uri="{9D8B030D-6E8A-4147-A177-3AD203B41FA5}">
                      <a16:colId xmlns:a16="http://schemas.microsoft.com/office/drawing/2014/main" val="20001"/>
                    </a:ext>
                  </a:extLst>
                </a:gridCol>
                <a:gridCol w="2862409">
                  <a:extLst>
                    <a:ext uri="{9D8B030D-6E8A-4147-A177-3AD203B41FA5}">
                      <a16:colId xmlns:a16="http://schemas.microsoft.com/office/drawing/2014/main" val="20002"/>
                    </a:ext>
                  </a:extLst>
                </a:gridCol>
                <a:gridCol w="4417453">
                  <a:extLst>
                    <a:ext uri="{9D8B030D-6E8A-4147-A177-3AD203B41FA5}">
                      <a16:colId xmlns:a16="http://schemas.microsoft.com/office/drawing/2014/main" val="20003"/>
                    </a:ext>
                  </a:extLst>
                </a:gridCol>
              </a:tblGrid>
              <a:tr h="166949">
                <a:tc gridSpan="4">
                  <a:txBody>
                    <a:bodyPr/>
                    <a:lstStyle/>
                    <a:p>
                      <a:pPr algn="ctr"/>
                      <a:r>
                        <a:rPr lang="en-US" sz="1600" dirty="0">
                          <a:solidFill>
                            <a:schemeClr val="bg1"/>
                          </a:solidFill>
                        </a:rPr>
                        <a:t>Metallizers</a:t>
                      </a:r>
                    </a:p>
                  </a:txBody>
                  <a:tcPr marL="113157" marR="113157" marT="46760" marB="46760">
                    <a:solidFill>
                      <a:srgbClr val="002060"/>
                    </a:solidFill>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30392">
                <a:tc>
                  <a:txBody>
                    <a:bodyPr/>
                    <a:lstStyle/>
                    <a:p>
                      <a:pPr algn="ctr"/>
                      <a:r>
                        <a:rPr lang="en-US" sz="1300" dirty="0">
                          <a:solidFill>
                            <a:schemeClr val="tx1"/>
                          </a:solidFill>
                        </a:rPr>
                        <a:t>Port</a:t>
                      </a:r>
                      <a:r>
                        <a:rPr lang="en-US" sz="1300" baseline="0" dirty="0">
                          <a:solidFill>
                            <a:schemeClr val="tx1"/>
                          </a:solidFill>
                        </a:rPr>
                        <a:t> </a:t>
                      </a:r>
                      <a:r>
                        <a:rPr lang="en-US" sz="1300" dirty="0">
                          <a:solidFill>
                            <a:schemeClr val="tx1"/>
                          </a:solidFill>
                        </a:rPr>
                        <a:t>Qasim</a:t>
                      </a:r>
                    </a:p>
                  </a:txBody>
                  <a:tcPr marL="97532" marR="97532" marT="36638" marB="36638"/>
                </a:tc>
                <a:tc>
                  <a:txBody>
                    <a:bodyPr/>
                    <a:lstStyle/>
                    <a:p>
                      <a:pPr marL="0" indent="0" algn="ctr">
                        <a:buNone/>
                      </a:pPr>
                      <a:r>
                        <a:rPr lang="en-US" sz="1300" baseline="0" dirty="0">
                          <a:solidFill>
                            <a:schemeClr val="tx1"/>
                          </a:solidFill>
                        </a:rPr>
                        <a:t>5 Metallizers </a:t>
                      </a:r>
                    </a:p>
                    <a:p>
                      <a:pPr marL="0" indent="0" algn="ctr">
                        <a:buNone/>
                      </a:pPr>
                      <a:r>
                        <a:rPr lang="en-US" sz="1300" baseline="0" dirty="0">
                          <a:solidFill>
                            <a:schemeClr val="tx1"/>
                          </a:solidFill>
                        </a:rPr>
                        <a:t>BOBST</a:t>
                      </a:r>
                      <a:endParaRPr lang="en-US" sz="1300" dirty="0">
                        <a:solidFill>
                          <a:schemeClr val="tx1"/>
                        </a:solidFill>
                      </a:endParaRPr>
                    </a:p>
                  </a:txBody>
                  <a:tcPr marL="97532" marR="97532" marT="36638" marB="36638"/>
                </a:tc>
                <a:tc>
                  <a:txBody>
                    <a:bodyPr/>
                    <a:lstStyle/>
                    <a:p>
                      <a:pPr algn="ctr"/>
                      <a:r>
                        <a:rPr lang="en-US" sz="1300" kern="1200" dirty="0">
                          <a:solidFill>
                            <a:schemeClr val="dk1"/>
                          </a:solidFill>
                          <a:latin typeface="+mn-lt"/>
                          <a:ea typeface="+mn-ea"/>
                          <a:cs typeface="+mn-cs"/>
                        </a:rPr>
                        <a:t>43,200</a:t>
                      </a:r>
                    </a:p>
                  </a:txBody>
                  <a:tcPr marL="97532" marR="97532" marT="36638" marB="36638"/>
                </a:tc>
                <a:tc>
                  <a:txBody>
                    <a:bodyPr/>
                    <a:lstStyle/>
                    <a:p>
                      <a:pPr algn="ctr"/>
                      <a:r>
                        <a:rPr lang="en-US" sz="1300" kern="1200" dirty="0">
                          <a:solidFill>
                            <a:schemeClr val="dk1"/>
                          </a:solidFill>
                          <a:latin typeface="+mn-lt"/>
                          <a:ea typeface="+mn-ea"/>
                          <a:cs typeface="+mn-cs"/>
                        </a:rPr>
                        <a:t>32,600</a:t>
                      </a:r>
                    </a:p>
                    <a:p>
                      <a:pPr algn="ctr"/>
                      <a:r>
                        <a:rPr lang="en-US" sz="1300" kern="1200" dirty="0">
                          <a:solidFill>
                            <a:schemeClr val="dk1"/>
                          </a:solidFill>
                          <a:latin typeface="+mn-lt"/>
                          <a:ea typeface="+mn-ea"/>
                          <a:cs typeface="+mn-cs"/>
                        </a:rPr>
                        <a:t>(One of the </a:t>
                      </a:r>
                      <a:r>
                        <a:rPr lang="en-US" sz="1300" kern="1200" dirty="0" smtClean="0">
                          <a:solidFill>
                            <a:schemeClr val="dk1"/>
                          </a:solidFill>
                          <a:latin typeface="+mn-lt"/>
                          <a:ea typeface="+mn-ea"/>
                          <a:cs typeface="+mn-cs"/>
                        </a:rPr>
                        <a:t>Metalizer </a:t>
                      </a:r>
                      <a:r>
                        <a:rPr lang="en-US" sz="1300" kern="1200" dirty="0">
                          <a:solidFill>
                            <a:schemeClr val="dk1"/>
                          </a:solidFill>
                          <a:latin typeface="+mn-lt"/>
                          <a:ea typeface="+mn-ea"/>
                          <a:cs typeface="+mn-cs"/>
                        </a:rPr>
                        <a:t>is not </a:t>
                      </a:r>
                      <a:r>
                        <a:rPr lang="en-US" sz="1300" kern="1200" dirty="0" smtClean="0">
                          <a:solidFill>
                            <a:schemeClr val="dk1"/>
                          </a:solidFill>
                          <a:latin typeface="+mn-lt"/>
                          <a:ea typeface="+mn-ea"/>
                          <a:cs typeface="+mn-cs"/>
                        </a:rPr>
                        <a:t>operational being </a:t>
                      </a:r>
                      <a:r>
                        <a:rPr lang="en-US" sz="1300" kern="1200" dirty="0">
                          <a:solidFill>
                            <a:schemeClr val="dk1"/>
                          </a:solidFill>
                          <a:latin typeface="+mn-lt"/>
                          <a:ea typeface="+mn-ea"/>
                          <a:cs typeface="+mn-cs"/>
                        </a:rPr>
                        <a:t>obsolete)</a:t>
                      </a:r>
                      <a:r>
                        <a:rPr lang="en-US" sz="1300" kern="1200" baseline="0" dirty="0">
                          <a:solidFill>
                            <a:schemeClr val="dk1"/>
                          </a:solidFill>
                          <a:latin typeface="+mn-lt"/>
                          <a:ea typeface="+mn-ea"/>
                          <a:cs typeface="+mn-cs"/>
                        </a:rPr>
                        <a:t> </a:t>
                      </a:r>
                      <a:endParaRPr lang="en-US" sz="1300" kern="1200" dirty="0">
                        <a:solidFill>
                          <a:schemeClr val="dk1"/>
                        </a:solidFill>
                        <a:latin typeface="+mn-lt"/>
                        <a:ea typeface="+mn-ea"/>
                        <a:cs typeface="+mn-cs"/>
                      </a:endParaRPr>
                    </a:p>
                  </a:txBody>
                  <a:tcPr marL="97532" marR="97532" marT="36638" marB="36638"/>
                </a:tc>
                <a:extLst>
                  <a:ext uri="{0D108BD9-81ED-4DB2-BD59-A6C34878D82A}">
                    <a16:rowId xmlns:a16="http://schemas.microsoft.com/office/drawing/2014/main" val="10002"/>
                  </a:ext>
                </a:extLst>
              </a:tr>
              <a:tr h="330392">
                <a:tc>
                  <a:txBody>
                    <a:bodyPr/>
                    <a:lstStyle/>
                    <a:p>
                      <a:pPr algn="ctr"/>
                      <a:endParaRPr lang="en-US" sz="1300" dirty="0">
                        <a:solidFill>
                          <a:schemeClr val="tx1"/>
                        </a:solidFill>
                      </a:endParaRPr>
                    </a:p>
                  </a:txBody>
                  <a:tcPr marL="97532" marR="97532" marT="36638" marB="36638"/>
                </a:tc>
                <a:tc>
                  <a:txBody>
                    <a:bodyPr/>
                    <a:lstStyle/>
                    <a:p>
                      <a:pPr marL="0" indent="0" algn="ctr">
                        <a:buNone/>
                      </a:pPr>
                      <a:endParaRPr lang="en-US" sz="1300" dirty="0">
                        <a:solidFill>
                          <a:schemeClr val="tx1"/>
                        </a:solidFill>
                      </a:endParaRPr>
                    </a:p>
                  </a:txBody>
                  <a:tcPr marL="97532" marR="97532" marT="36638" marB="36638"/>
                </a:tc>
                <a:tc>
                  <a:txBody>
                    <a:bodyPr/>
                    <a:lstStyle/>
                    <a:p>
                      <a:pPr algn="ctr"/>
                      <a:endParaRPr lang="en-US" sz="1300" kern="1200" dirty="0">
                        <a:solidFill>
                          <a:schemeClr val="dk1"/>
                        </a:solidFill>
                        <a:latin typeface="+mn-lt"/>
                        <a:ea typeface="+mn-ea"/>
                        <a:cs typeface="+mn-cs"/>
                      </a:endParaRPr>
                    </a:p>
                  </a:txBody>
                  <a:tcPr marL="97532" marR="97532" marT="36638" marB="36638"/>
                </a:tc>
                <a:tc>
                  <a:txBody>
                    <a:bodyPr/>
                    <a:lstStyle/>
                    <a:p>
                      <a:pPr algn="ctr"/>
                      <a:endParaRPr lang="en-US" sz="1300" kern="1200" dirty="0">
                        <a:solidFill>
                          <a:schemeClr val="dk1"/>
                        </a:solidFill>
                        <a:latin typeface="+mn-lt"/>
                        <a:ea typeface="+mn-ea"/>
                        <a:cs typeface="+mn-cs"/>
                      </a:endParaRPr>
                    </a:p>
                  </a:txBody>
                  <a:tcPr marL="97532" marR="97532" marT="36638" marB="36638"/>
                </a:tc>
                <a:extLst>
                  <a:ext uri="{0D108BD9-81ED-4DB2-BD59-A6C34878D82A}">
                    <a16:rowId xmlns:a16="http://schemas.microsoft.com/office/drawing/2014/main" val="2803038953"/>
                  </a:ext>
                </a:extLst>
              </a:tr>
              <a:tr h="330392">
                <a:tc>
                  <a:txBody>
                    <a:bodyPr/>
                    <a:lstStyle/>
                    <a:p>
                      <a:pPr algn="ctr"/>
                      <a:endParaRPr lang="en-US" sz="1300" dirty="0">
                        <a:solidFill>
                          <a:schemeClr val="tx1"/>
                        </a:solidFill>
                      </a:endParaRPr>
                    </a:p>
                  </a:txBody>
                  <a:tcPr marL="97532" marR="97532" marT="36638" marB="36638"/>
                </a:tc>
                <a:tc>
                  <a:txBody>
                    <a:bodyPr/>
                    <a:lstStyle/>
                    <a:p>
                      <a:pPr marL="0" indent="0" algn="ctr">
                        <a:buNone/>
                      </a:pPr>
                      <a:endParaRPr lang="en-US" sz="1300" dirty="0">
                        <a:solidFill>
                          <a:schemeClr val="tx1"/>
                        </a:solidFill>
                      </a:endParaRPr>
                    </a:p>
                  </a:txBody>
                  <a:tcPr marL="97532" marR="97532" marT="36638" marB="36638"/>
                </a:tc>
                <a:tc>
                  <a:txBody>
                    <a:bodyPr/>
                    <a:lstStyle/>
                    <a:p>
                      <a:pPr algn="ctr"/>
                      <a:endParaRPr lang="en-US" sz="1300" kern="1200" dirty="0">
                        <a:solidFill>
                          <a:schemeClr val="dk1"/>
                        </a:solidFill>
                        <a:latin typeface="+mn-lt"/>
                        <a:ea typeface="+mn-ea"/>
                        <a:cs typeface="+mn-cs"/>
                      </a:endParaRPr>
                    </a:p>
                  </a:txBody>
                  <a:tcPr marL="97532" marR="97532" marT="36638" marB="36638"/>
                </a:tc>
                <a:tc>
                  <a:txBody>
                    <a:bodyPr/>
                    <a:lstStyle/>
                    <a:p>
                      <a:pPr algn="ctr"/>
                      <a:endParaRPr lang="en-US" sz="1300" kern="1200" dirty="0">
                        <a:solidFill>
                          <a:schemeClr val="dk1"/>
                        </a:solidFill>
                        <a:latin typeface="+mn-lt"/>
                        <a:ea typeface="+mn-ea"/>
                        <a:cs typeface="+mn-cs"/>
                      </a:endParaRPr>
                    </a:p>
                  </a:txBody>
                  <a:tcPr marL="97532" marR="97532" marT="36638" marB="36638"/>
                </a:tc>
                <a:extLst>
                  <a:ext uri="{0D108BD9-81ED-4DB2-BD59-A6C34878D82A}">
                    <a16:rowId xmlns:a16="http://schemas.microsoft.com/office/drawing/2014/main" val="100916674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41366503"/>
              </p:ext>
            </p:extLst>
          </p:nvPr>
        </p:nvGraphicFramePr>
        <p:xfrm>
          <a:off x="142225" y="4424308"/>
          <a:ext cx="10780858" cy="804468"/>
        </p:xfrm>
        <a:graphic>
          <a:graphicData uri="http://schemas.openxmlformats.org/drawingml/2006/table">
            <a:tbl>
              <a:tblPr firstRow="1" bandRow="1">
                <a:tableStyleId>{5C22544A-7EE6-4342-B048-85BDC9FD1C3A}</a:tableStyleId>
              </a:tblPr>
              <a:tblGrid>
                <a:gridCol w="995324">
                  <a:extLst>
                    <a:ext uri="{9D8B030D-6E8A-4147-A177-3AD203B41FA5}">
                      <a16:colId xmlns:a16="http://schemas.microsoft.com/office/drawing/2014/main" val="20000"/>
                    </a:ext>
                  </a:extLst>
                </a:gridCol>
                <a:gridCol w="2501394">
                  <a:extLst>
                    <a:ext uri="{9D8B030D-6E8A-4147-A177-3AD203B41FA5}">
                      <a16:colId xmlns:a16="http://schemas.microsoft.com/office/drawing/2014/main" val="20001"/>
                    </a:ext>
                  </a:extLst>
                </a:gridCol>
                <a:gridCol w="2894287">
                  <a:extLst>
                    <a:ext uri="{9D8B030D-6E8A-4147-A177-3AD203B41FA5}">
                      <a16:colId xmlns:a16="http://schemas.microsoft.com/office/drawing/2014/main" val="20002"/>
                    </a:ext>
                  </a:extLst>
                </a:gridCol>
                <a:gridCol w="4389853">
                  <a:extLst>
                    <a:ext uri="{9D8B030D-6E8A-4147-A177-3AD203B41FA5}">
                      <a16:colId xmlns:a16="http://schemas.microsoft.com/office/drawing/2014/main" val="20003"/>
                    </a:ext>
                  </a:extLst>
                </a:gridCol>
              </a:tblGrid>
              <a:tr h="319773">
                <a:tc gridSpan="4">
                  <a:txBody>
                    <a:bodyPr/>
                    <a:lstStyle/>
                    <a:p>
                      <a:pPr algn="ctr"/>
                      <a:r>
                        <a:rPr lang="en-US" sz="1600" dirty="0">
                          <a:solidFill>
                            <a:schemeClr val="bg1"/>
                          </a:solidFill>
                        </a:rPr>
                        <a:t>Recycling</a:t>
                      </a:r>
                    </a:p>
                  </a:txBody>
                  <a:tcPr marL="82196" marR="82196" marT="41097" marB="41097">
                    <a:solidFill>
                      <a:srgbClr val="002060"/>
                    </a:solidFill>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69246">
                <a:tc>
                  <a:txBody>
                    <a:bodyPr/>
                    <a:lstStyle/>
                    <a:p>
                      <a:pPr algn="ctr"/>
                      <a:r>
                        <a:rPr lang="en-US" sz="1300" dirty="0">
                          <a:solidFill>
                            <a:schemeClr val="tx1"/>
                          </a:solidFill>
                        </a:rPr>
                        <a:t>Port</a:t>
                      </a:r>
                      <a:r>
                        <a:rPr lang="en-US" sz="1300" baseline="0" dirty="0">
                          <a:solidFill>
                            <a:schemeClr val="tx1"/>
                          </a:solidFill>
                        </a:rPr>
                        <a:t> Qasim</a:t>
                      </a:r>
                      <a:endParaRPr lang="en-US" sz="1300" dirty="0">
                        <a:solidFill>
                          <a:schemeClr val="tx1"/>
                        </a:solidFill>
                      </a:endParaRPr>
                    </a:p>
                  </a:txBody>
                  <a:tcPr marL="82196" marR="82196" marT="41097" marB="41097"/>
                </a:tc>
                <a:tc>
                  <a:txBody>
                    <a:bodyPr/>
                    <a:lstStyle/>
                    <a:p>
                      <a:pPr algn="ctr"/>
                      <a:r>
                        <a:rPr lang="en-US" sz="1300" dirty="0"/>
                        <a:t>3 machines</a:t>
                      </a:r>
                    </a:p>
                    <a:p>
                      <a:pPr algn="ctr"/>
                      <a:r>
                        <a:rPr lang="en-US" sz="1300" dirty="0" err="1"/>
                        <a:t>Erema</a:t>
                      </a:r>
                      <a:r>
                        <a:rPr lang="en-US" sz="1300" dirty="0"/>
                        <a:t> </a:t>
                      </a:r>
                    </a:p>
                  </a:txBody>
                  <a:tcPr marL="82196" marR="82196" marT="41097" marB="41097"/>
                </a:tc>
                <a:tc>
                  <a:txBody>
                    <a:bodyPr/>
                    <a:lstStyle/>
                    <a:p>
                      <a:pPr algn="ctr"/>
                      <a:r>
                        <a:rPr lang="en-US" sz="1300" dirty="0"/>
                        <a:t>18,200</a:t>
                      </a:r>
                    </a:p>
                  </a:txBody>
                  <a:tcPr marL="82196" marR="82196" marT="41097" marB="41097"/>
                </a:tc>
                <a:tc>
                  <a:txBody>
                    <a:bodyPr/>
                    <a:lstStyle/>
                    <a:p>
                      <a:pPr algn="ctr"/>
                      <a:r>
                        <a:rPr lang="en-US" sz="1300" dirty="0"/>
                        <a:t>18,200</a:t>
                      </a:r>
                    </a:p>
                  </a:txBody>
                  <a:tcPr marL="82196" marR="82196" marT="41097" marB="41097"/>
                </a:tc>
                <a:extLst>
                  <a:ext uri="{0D108BD9-81ED-4DB2-BD59-A6C34878D82A}">
                    <a16:rowId xmlns:a16="http://schemas.microsoft.com/office/drawing/2014/main" val="1000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542665705"/>
              </p:ext>
            </p:extLst>
          </p:nvPr>
        </p:nvGraphicFramePr>
        <p:xfrm>
          <a:off x="154637" y="5228776"/>
          <a:ext cx="10747553" cy="804468"/>
        </p:xfrm>
        <a:graphic>
          <a:graphicData uri="http://schemas.openxmlformats.org/drawingml/2006/table">
            <a:tbl>
              <a:tblPr firstRow="1" bandRow="1">
                <a:tableStyleId>{5C22544A-7EE6-4342-B048-85BDC9FD1C3A}</a:tableStyleId>
              </a:tblPr>
              <a:tblGrid>
                <a:gridCol w="992250">
                  <a:extLst>
                    <a:ext uri="{9D8B030D-6E8A-4147-A177-3AD203B41FA5}">
                      <a16:colId xmlns:a16="http://schemas.microsoft.com/office/drawing/2014/main" val="20000"/>
                    </a:ext>
                  </a:extLst>
                </a:gridCol>
                <a:gridCol w="2493666">
                  <a:extLst>
                    <a:ext uri="{9D8B030D-6E8A-4147-A177-3AD203B41FA5}">
                      <a16:colId xmlns:a16="http://schemas.microsoft.com/office/drawing/2014/main" val="20001"/>
                    </a:ext>
                  </a:extLst>
                </a:gridCol>
                <a:gridCol w="2885346">
                  <a:extLst>
                    <a:ext uri="{9D8B030D-6E8A-4147-A177-3AD203B41FA5}">
                      <a16:colId xmlns:a16="http://schemas.microsoft.com/office/drawing/2014/main" val="20002"/>
                    </a:ext>
                  </a:extLst>
                </a:gridCol>
                <a:gridCol w="4376291">
                  <a:extLst>
                    <a:ext uri="{9D8B030D-6E8A-4147-A177-3AD203B41FA5}">
                      <a16:colId xmlns:a16="http://schemas.microsoft.com/office/drawing/2014/main" val="20003"/>
                    </a:ext>
                  </a:extLst>
                </a:gridCol>
              </a:tblGrid>
              <a:tr h="319773">
                <a:tc gridSpan="4">
                  <a:txBody>
                    <a:bodyPr/>
                    <a:lstStyle/>
                    <a:p>
                      <a:pPr algn="ctr"/>
                      <a:r>
                        <a:rPr lang="en-US" sz="1600" dirty="0" smtClean="0">
                          <a:solidFill>
                            <a:schemeClr val="bg1"/>
                          </a:solidFill>
                        </a:rPr>
                        <a:t>BOPP Tape</a:t>
                      </a:r>
                      <a:endParaRPr lang="en-US" sz="1600" dirty="0">
                        <a:solidFill>
                          <a:schemeClr val="bg1"/>
                        </a:solidFill>
                      </a:endParaRPr>
                    </a:p>
                  </a:txBody>
                  <a:tcPr marL="82196" marR="82196" marT="41097" marB="41097">
                    <a:solidFill>
                      <a:srgbClr val="92D050"/>
                    </a:solidFill>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69246">
                <a:tc>
                  <a:txBody>
                    <a:bodyPr/>
                    <a:lstStyle/>
                    <a:p>
                      <a:pPr algn="ctr"/>
                      <a:r>
                        <a:rPr lang="en-US" sz="1300" dirty="0">
                          <a:solidFill>
                            <a:schemeClr val="tx1"/>
                          </a:solidFill>
                        </a:rPr>
                        <a:t>Port</a:t>
                      </a:r>
                      <a:r>
                        <a:rPr lang="en-US" sz="1300" baseline="0" dirty="0">
                          <a:solidFill>
                            <a:schemeClr val="tx1"/>
                          </a:solidFill>
                        </a:rPr>
                        <a:t> Qasim</a:t>
                      </a:r>
                      <a:endParaRPr lang="en-US" sz="1300" dirty="0">
                        <a:solidFill>
                          <a:schemeClr val="tx1"/>
                        </a:solidFill>
                      </a:endParaRPr>
                    </a:p>
                  </a:txBody>
                  <a:tcPr marL="82196" marR="82196" marT="41097" marB="41097"/>
                </a:tc>
                <a:tc>
                  <a:txBody>
                    <a:bodyPr/>
                    <a:lstStyle/>
                    <a:p>
                      <a:pPr algn="ctr"/>
                      <a:r>
                        <a:rPr lang="en-US" sz="1300" dirty="0" smtClean="0"/>
                        <a:t>***Adhesive</a:t>
                      </a:r>
                      <a:r>
                        <a:rPr lang="en-US" sz="1300" baseline="0" dirty="0" smtClean="0"/>
                        <a:t> Tape Machine</a:t>
                      </a:r>
                    </a:p>
                    <a:p>
                      <a:pPr algn="ctr"/>
                      <a:r>
                        <a:rPr lang="en-US" sz="1300" baseline="0" dirty="0" smtClean="0"/>
                        <a:t>(To be commissioned in 2026)</a:t>
                      </a:r>
                    </a:p>
                  </a:txBody>
                  <a:tcPr marL="82196" marR="82196" marT="41097" marB="41097"/>
                </a:tc>
                <a:tc>
                  <a:txBody>
                    <a:bodyPr/>
                    <a:lstStyle/>
                    <a:p>
                      <a:pPr algn="ctr"/>
                      <a:r>
                        <a:rPr lang="en-US" sz="1300" dirty="0" smtClean="0"/>
                        <a:t>6,600</a:t>
                      </a:r>
                      <a:endParaRPr lang="en-US" sz="1300" dirty="0"/>
                    </a:p>
                  </a:txBody>
                  <a:tcPr marL="82196" marR="82196" marT="41097" marB="41097"/>
                </a:tc>
                <a:tc>
                  <a:txBody>
                    <a:bodyPr/>
                    <a:lstStyle/>
                    <a:p>
                      <a:pPr algn="ctr"/>
                      <a:r>
                        <a:rPr lang="en-US" sz="1300" dirty="0" smtClean="0"/>
                        <a:t>5,400</a:t>
                      </a:r>
                      <a:endParaRPr lang="en-US" sz="1300" dirty="0"/>
                    </a:p>
                  </a:txBody>
                  <a:tcPr marL="82196" marR="82196" marT="41097" marB="41097"/>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40947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6679" y="95727"/>
            <a:ext cx="9742714" cy="322225"/>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20000"/>
              </a:spcBef>
              <a:defRPr/>
            </a:pPr>
            <a:r>
              <a:rPr lang="en-US" sz="2400" b="1" dirty="0">
                <a:solidFill>
                  <a:srgbClr val="B31F88"/>
                </a:solidFill>
              </a:rPr>
              <a:t>Domestic Market </a:t>
            </a:r>
            <a:r>
              <a:rPr lang="en-US" sz="2400" b="1" dirty="0" smtClean="0">
                <a:solidFill>
                  <a:srgbClr val="B31F88"/>
                </a:solidFill>
              </a:rPr>
              <a:t>(</a:t>
            </a:r>
            <a:r>
              <a:rPr lang="en-US" sz="2400" b="1" dirty="0" err="1">
                <a:solidFill>
                  <a:srgbClr val="B31F88"/>
                </a:solidFill>
              </a:rPr>
              <a:t>k</a:t>
            </a:r>
            <a:r>
              <a:rPr lang="en-US" sz="2400" b="1" dirty="0" err="1" smtClean="0">
                <a:solidFill>
                  <a:srgbClr val="B31F88"/>
                </a:solidFill>
              </a:rPr>
              <a:t>tons</a:t>
            </a:r>
            <a:r>
              <a:rPr lang="en-US" sz="2400" b="1" dirty="0">
                <a:solidFill>
                  <a:srgbClr val="B31F88"/>
                </a:solidFill>
              </a:rPr>
              <a:t>) – Competitive Landscape &amp; Demand / Supply</a:t>
            </a:r>
          </a:p>
        </p:txBody>
      </p:sp>
      <p:sp>
        <p:nvSpPr>
          <p:cNvPr id="3" name="Slide Number Placeholder 2"/>
          <p:cNvSpPr>
            <a:spLocks noGrp="1"/>
          </p:cNvSpPr>
          <p:nvPr>
            <p:ph type="sldNum" sz="quarter" idx="12"/>
          </p:nvPr>
        </p:nvSpPr>
        <p:spPr/>
        <p:txBody>
          <a:bodyPr/>
          <a:lstStyle/>
          <a:p>
            <a:fld id="{7606E6F9-D4DC-499C-9ED6-19092D2BC87D}" type="slidenum">
              <a:rPr lang="en-US" smtClean="0"/>
              <a:pPr/>
              <a:t>4</a:t>
            </a:fld>
            <a:endParaRPr lang="en-US" dirty="0"/>
          </a:p>
        </p:txBody>
      </p:sp>
      <p:sp>
        <p:nvSpPr>
          <p:cNvPr id="18" name="TextBox 7">
            <a:extLst>
              <a:ext uri="{FF2B5EF4-FFF2-40B4-BE49-F238E27FC236}">
                <a16:creationId xmlns:a16="http://schemas.microsoft.com/office/drawing/2014/main" id="{4CC2DB45-5D73-DE54-703B-7DA44589366F}"/>
              </a:ext>
            </a:extLst>
          </p:cNvPr>
          <p:cNvSpPr txBox="1"/>
          <p:nvPr/>
        </p:nvSpPr>
        <p:spPr>
          <a:xfrm>
            <a:off x="240059" y="5703848"/>
            <a:ext cx="5143442" cy="322225"/>
          </a:xfrm>
          <a:prstGeom prst="rect">
            <a:avLst/>
          </a:prstGeom>
          <a:solidFill>
            <a:srgbClr val="C9E8AB">
              <a:alpha val="44706"/>
            </a:srgbClr>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indent="0" algn="just">
              <a:defRPr sz="1450"/>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GB" sz="1500" dirty="0"/>
              <a:t>Market growth assumed at 7%p.a.</a:t>
            </a:r>
            <a:endParaRPr lang="en-US" sz="1500" dirty="0"/>
          </a:p>
        </p:txBody>
      </p:sp>
      <p:graphicFrame>
        <p:nvGraphicFramePr>
          <p:cNvPr id="2" name="Object 1"/>
          <p:cNvGraphicFramePr>
            <a:graphicFrameLocks noChangeAspect="1"/>
          </p:cNvGraphicFramePr>
          <p:nvPr>
            <p:extLst/>
          </p:nvPr>
        </p:nvGraphicFramePr>
        <p:xfrm>
          <a:off x="240059" y="3215753"/>
          <a:ext cx="5143442" cy="2456201"/>
        </p:xfrm>
        <a:graphic>
          <a:graphicData uri="http://schemas.openxmlformats.org/presentationml/2006/ole">
            <mc:AlternateContent xmlns:mc="http://schemas.openxmlformats.org/markup-compatibility/2006">
              <mc:Choice xmlns:v="urn:schemas-microsoft-com:vml" Requires="v">
                <p:oleObj spid="_x0000_s24266" name="Worksheet" r:id="rId4" imgW="4197531" imgH="2838450" progId="Excel.Sheet.12">
                  <p:link updateAutomatic="1"/>
                </p:oleObj>
              </mc:Choice>
              <mc:Fallback>
                <p:oleObj name="Worksheet" r:id="rId4" imgW="4197531" imgH="2838450" progId="Excel.Sheet.12">
                  <p:link updateAutomatic="1"/>
                  <p:pic>
                    <p:nvPicPr>
                      <p:cNvPr id="2" name="Object 1"/>
                      <p:cNvPicPr/>
                      <p:nvPr/>
                    </p:nvPicPr>
                    <p:blipFill>
                      <a:blip r:embed="rId5"/>
                      <a:stretch>
                        <a:fillRect/>
                      </a:stretch>
                    </p:blipFill>
                    <p:spPr>
                      <a:xfrm>
                        <a:off x="240059" y="3215753"/>
                        <a:ext cx="5143442" cy="2456201"/>
                      </a:xfrm>
                      <a:prstGeom prst="rect">
                        <a:avLst/>
                      </a:prstGeom>
                      <a:ln>
                        <a:solidFill>
                          <a:schemeClr val="tx1"/>
                        </a:solidFill>
                      </a:ln>
                    </p:spPr>
                  </p:pic>
                </p:oleObj>
              </mc:Fallback>
            </mc:AlternateContent>
          </a:graphicData>
        </a:graphic>
      </p:graphicFrame>
      <p:graphicFrame>
        <p:nvGraphicFramePr>
          <p:cNvPr id="6" name="Object 5"/>
          <p:cNvGraphicFramePr>
            <a:graphicFrameLocks noChangeAspect="1"/>
          </p:cNvGraphicFramePr>
          <p:nvPr>
            <p:extLst/>
          </p:nvPr>
        </p:nvGraphicFramePr>
        <p:xfrm>
          <a:off x="5489575" y="3225576"/>
          <a:ext cx="5151438" cy="2446377"/>
        </p:xfrm>
        <a:graphic>
          <a:graphicData uri="http://schemas.openxmlformats.org/presentationml/2006/ole">
            <mc:AlternateContent xmlns:mc="http://schemas.openxmlformats.org/markup-compatibility/2006">
              <mc:Choice xmlns:v="urn:schemas-microsoft-com:vml" Requires="v">
                <p:oleObj spid="_x0000_s24267" name="Worksheet" r:id="rId6" imgW="4203607" imgH="2838450" progId="Excel.Sheet.12">
                  <p:link updateAutomatic="1"/>
                </p:oleObj>
              </mc:Choice>
              <mc:Fallback>
                <p:oleObj name="Worksheet" r:id="rId6" imgW="4203607" imgH="2838450" progId="Excel.Sheet.12">
                  <p:link updateAutomatic="1"/>
                  <p:pic>
                    <p:nvPicPr>
                      <p:cNvPr id="6" name="Object 5"/>
                      <p:cNvPicPr/>
                      <p:nvPr/>
                    </p:nvPicPr>
                    <p:blipFill>
                      <a:blip r:embed="rId7"/>
                      <a:stretch>
                        <a:fillRect/>
                      </a:stretch>
                    </p:blipFill>
                    <p:spPr>
                      <a:xfrm>
                        <a:off x="5489575" y="3225576"/>
                        <a:ext cx="5151438" cy="2446377"/>
                      </a:xfrm>
                      <a:prstGeom prst="rect">
                        <a:avLst/>
                      </a:prstGeom>
                      <a:ln>
                        <a:solidFill>
                          <a:schemeClr val="tx1"/>
                        </a:solidFill>
                      </a:ln>
                    </p:spPr>
                  </p:pic>
                </p:oleObj>
              </mc:Fallback>
            </mc:AlternateContent>
          </a:graphicData>
        </a:graphic>
      </p:graphicFrame>
      <p:sp>
        <p:nvSpPr>
          <p:cNvPr id="17" name="TextBox 7">
            <a:extLst>
              <a:ext uri="{FF2B5EF4-FFF2-40B4-BE49-F238E27FC236}">
                <a16:creationId xmlns:a16="http://schemas.microsoft.com/office/drawing/2014/main" id="{4CC2DB45-5D73-DE54-703B-7DA44589366F}"/>
              </a:ext>
            </a:extLst>
          </p:cNvPr>
          <p:cNvSpPr txBox="1"/>
          <p:nvPr/>
        </p:nvSpPr>
        <p:spPr>
          <a:xfrm>
            <a:off x="5489574" y="5703848"/>
            <a:ext cx="5151437" cy="322225"/>
          </a:xfrm>
          <a:prstGeom prst="rect">
            <a:avLst/>
          </a:prstGeom>
          <a:solidFill>
            <a:srgbClr val="C9E8AB">
              <a:alpha val="44706"/>
            </a:srgbClr>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indent="0" algn="just">
              <a:defRPr sz="1450"/>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GB" sz="1500" dirty="0"/>
              <a:t>Market growth assumed at 3% p.a.</a:t>
            </a:r>
            <a:endParaRPr lang="en-US" sz="1500" dirty="0"/>
          </a:p>
        </p:txBody>
      </p:sp>
      <p:graphicFrame>
        <p:nvGraphicFramePr>
          <p:cNvPr id="7" name="Object 6">
            <a:extLst>
              <a:ext uri="{FF2B5EF4-FFF2-40B4-BE49-F238E27FC236}">
                <a16:creationId xmlns:a16="http://schemas.microsoft.com/office/drawing/2014/main" id="{E26CEF01-030C-44B9-F19B-BE6F4C5E7539}"/>
              </a:ext>
            </a:extLst>
          </p:cNvPr>
          <p:cNvGraphicFramePr>
            <a:graphicFrameLocks noChangeAspect="1"/>
          </p:cNvGraphicFramePr>
          <p:nvPr>
            <p:extLst>
              <p:ext uri="{D42A27DB-BD31-4B8C-83A1-F6EECF244321}">
                <p14:modId xmlns:p14="http://schemas.microsoft.com/office/powerpoint/2010/main" val="554070158"/>
              </p:ext>
            </p:extLst>
          </p:nvPr>
        </p:nvGraphicFramePr>
        <p:xfrm>
          <a:off x="240059" y="516859"/>
          <a:ext cx="5139491" cy="2667000"/>
        </p:xfrm>
        <a:graphic>
          <a:graphicData uri="http://schemas.openxmlformats.org/presentationml/2006/ole">
            <mc:AlternateContent xmlns:mc="http://schemas.openxmlformats.org/markup-compatibility/2006">
              <mc:Choice xmlns:v="urn:schemas-microsoft-com:vml" Requires="v">
                <p:oleObj spid="_x0000_s24268" name="Worksheet" r:id="rId8" imgW="4540204" imgH="2768735" progId="Excel.Sheet.12">
                  <p:link updateAutomatic="1"/>
                </p:oleObj>
              </mc:Choice>
              <mc:Fallback>
                <p:oleObj name="Worksheet" r:id="rId8" imgW="4540204" imgH="2768735" progId="Excel.Sheet.12">
                  <p:link updateAutomatic="1"/>
                  <p:pic>
                    <p:nvPicPr>
                      <p:cNvPr id="7" name="Object 6">
                        <a:extLst>
                          <a:ext uri="{FF2B5EF4-FFF2-40B4-BE49-F238E27FC236}">
                            <a16:creationId xmlns:a16="http://schemas.microsoft.com/office/drawing/2014/main" id="{E26CEF01-030C-44B9-F19B-BE6F4C5E7539}"/>
                          </a:ext>
                        </a:extLst>
                      </p:cNvPr>
                      <p:cNvPicPr/>
                      <p:nvPr/>
                    </p:nvPicPr>
                    <p:blipFill>
                      <a:blip r:embed="rId9"/>
                      <a:stretch>
                        <a:fillRect/>
                      </a:stretch>
                    </p:blipFill>
                    <p:spPr>
                      <a:xfrm>
                        <a:off x="240059" y="516859"/>
                        <a:ext cx="5139491" cy="2667000"/>
                      </a:xfrm>
                      <a:prstGeom prst="rect">
                        <a:avLst/>
                      </a:prstGeom>
                      <a:ln>
                        <a:solidFill>
                          <a:schemeClr val="tx1"/>
                        </a:solidFill>
                      </a:ln>
                    </p:spPr>
                  </p:pic>
                </p:oleObj>
              </mc:Fallback>
            </mc:AlternateContent>
          </a:graphicData>
        </a:graphic>
      </p:graphicFrame>
      <p:graphicFrame>
        <p:nvGraphicFramePr>
          <p:cNvPr id="8" name="Object 7">
            <a:extLst>
              <a:ext uri="{FF2B5EF4-FFF2-40B4-BE49-F238E27FC236}">
                <a16:creationId xmlns:a16="http://schemas.microsoft.com/office/drawing/2014/main" id="{5FBC229A-42C1-180F-487C-E1B3C8F89E0C}"/>
              </a:ext>
            </a:extLst>
          </p:cNvPr>
          <p:cNvGraphicFramePr>
            <a:graphicFrameLocks noChangeAspect="1"/>
          </p:cNvGraphicFramePr>
          <p:nvPr>
            <p:extLst>
              <p:ext uri="{D42A27DB-BD31-4B8C-83A1-F6EECF244321}">
                <p14:modId xmlns:p14="http://schemas.microsoft.com/office/powerpoint/2010/main" val="3731366312"/>
              </p:ext>
            </p:extLst>
          </p:nvPr>
        </p:nvGraphicFramePr>
        <p:xfrm>
          <a:off x="5459245" y="516859"/>
          <a:ext cx="5139491" cy="2643382"/>
        </p:xfrm>
        <a:graphic>
          <a:graphicData uri="http://schemas.openxmlformats.org/presentationml/2006/ole">
            <mc:AlternateContent xmlns:mc="http://schemas.openxmlformats.org/markup-compatibility/2006">
              <mc:Choice xmlns:v="urn:schemas-microsoft-com:vml" Requires="v">
                <p:oleObj spid="_x0000_s24269" name="Worksheet" r:id="rId10" imgW="6051445" imgH="2768735" progId="Excel.Sheet.12">
                  <p:link updateAutomatic="1"/>
                </p:oleObj>
              </mc:Choice>
              <mc:Fallback>
                <p:oleObj name="Worksheet" r:id="rId10" imgW="6051445" imgH="2768735" progId="Excel.Sheet.12">
                  <p:link updateAutomatic="1"/>
                  <p:pic>
                    <p:nvPicPr>
                      <p:cNvPr id="8" name="Object 7">
                        <a:extLst>
                          <a:ext uri="{FF2B5EF4-FFF2-40B4-BE49-F238E27FC236}">
                            <a16:creationId xmlns:a16="http://schemas.microsoft.com/office/drawing/2014/main" id="{5FBC229A-42C1-180F-487C-E1B3C8F89E0C}"/>
                          </a:ext>
                        </a:extLst>
                      </p:cNvPr>
                      <p:cNvPicPr/>
                      <p:nvPr/>
                    </p:nvPicPr>
                    <p:blipFill>
                      <a:blip r:embed="rId11"/>
                      <a:stretch>
                        <a:fillRect/>
                      </a:stretch>
                    </p:blipFill>
                    <p:spPr>
                      <a:xfrm>
                        <a:off x="5459245" y="516859"/>
                        <a:ext cx="5139491" cy="2643382"/>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285693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943" y="669768"/>
            <a:ext cx="10637157" cy="2277547"/>
          </a:xfrm>
          <a:prstGeom prst="rect">
            <a:avLst/>
          </a:prstGeom>
          <a:solidFill>
            <a:schemeClr val="bg1"/>
          </a:solidFill>
          <a:ln>
            <a:solidFill>
              <a:schemeClr val="tx1"/>
            </a:solidFill>
          </a:ln>
        </p:spPr>
        <p:txBody>
          <a:bodyPr wrap="square" rtlCol="0">
            <a:spAutoFit/>
          </a:bodyPr>
          <a:lstStyle/>
          <a:p>
            <a:pPr marL="285750" indent="-285750" algn="just">
              <a:spcAft>
                <a:spcPts val="600"/>
              </a:spcAft>
              <a:buFont typeface="Arial" panose="020B0604020202020204" pitchFamily="34" charset="0"/>
              <a:buChar char="•"/>
            </a:pPr>
            <a:r>
              <a:rPr lang="en-US" sz="1600" kern="0" dirty="0">
                <a:ea typeface="Verdana" panose="020B0604030504040204" pitchFamily="34" charset="0"/>
                <a:cs typeface="Calibri" panose="020F0502020204030204" pitchFamily="34" charset="0"/>
              </a:rPr>
              <a:t>No lost time injury occurred in 2025.</a:t>
            </a:r>
          </a:p>
          <a:p>
            <a:pPr marL="285750" indent="-285750" algn="just">
              <a:spcAft>
                <a:spcPts val="600"/>
              </a:spcAft>
              <a:buFont typeface="Arial" panose="020B0604020202020204" pitchFamily="34" charset="0"/>
              <a:buChar char="•"/>
            </a:pPr>
            <a:r>
              <a:rPr lang="en-US" sz="1600" kern="0" dirty="0">
                <a:ea typeface="Verdana" panose="020B0604030504040204" pitchFamily="34" charset="0"/>
                <a:cs typeface="Calibri" panose="020F0502020204030204" pitchFamily="34" charset="0"/>
              </a:rPr>
              <a:t>Domestic and export volumes were higher than SPLY by </a:t>
            </a:r>
            <a:r>
              <a:rPr lang="en-US" sz="1600" kern="0" dirty="0">
                <a:solidFill>
                  <a:srgbClr val="00B050"/>
                </a:solidFill>
                <a:ea typeface="Verdana" panose="020B0604030504040204" pitchFamily="34" charset="0"/>
                <a:cs typeface="Calibri" panose="020F0502020204030204" pitchFamily="34" charset="0"/>
              </a:rPr>
              <a:t>+4%</a:t>
            </a:r>
            <a:r>
              <a:rPr lang="en-US" sz="1600" kern="0" dirty="0">
                <a:ea typeface="Verdana" panose="020B0604030504040204" pitchFamily="34" charset="0"/>
                <a:cs typeface="Calibri" panose="020F0502020204030204" pitchFamily="34" charset="0"/>
              </a:rPr>
              <a:t> each.</a:t>
            </a:r>
          </a:p>
          <a:p>
            <a:pPr marL="285750" lvl="1" indent="-285750" algn="just">
              <a:spcAft>
                <a:spcPts val="600"/>
              </a:spcAft>
              <a:buFont typeface="Arial" panose="020B0604020202020204" pitchFamily="34" charset="0"/>
              <a:buChar char="•"/>
            </a:pPr>
            <a:r>
              <a:rPr lang="en-US" sz="1600" dirty="0"/>
              <a:t>Gross margins increased by </a:t>
            </a:r>
            <a:r>
              <a:rPr lang="en-US" sz="1600" dirty="0">
                <a:solidFill>
                  <a:srgbClr val="00B050"/>
                </a:solidFill>
              </a:rPr>
              <a:t>+1.5</a:t>
            </a:r>
            <a:r>
              <a:rPr lang="en-US" sz="1600" dirty="0"/>
              <a:t> ppts vs SPLY owing to higher sales in domestic market.</a:t>
            </a:r>
          </a:p>
          <a:p>
            <a:pPr marL="285750" lvl="1" indent="-285750" algn="just">
              <a:spcAft>
                <a:spcPts val="600"/>
              </a:spcAft>
              <a:buFont typeface="Arial" panose="020B0604020202020204" pitchFamily="34" charset="0"/>
              <a:buChar char="•"/>
            </a:pPr>
            <a:r>
              <a:rPr lang="en-US" sz="1600" dirty="0"/>
              <a:t>For 2025: </a:t>
            </a:r>
          </a:p>
          <a:p>
            <a:pPr marL="742950" lvl="1" indent="-285750" algn="just">
              <a:spcAft>
                <a:spcPts val="600"/>
              </a:spcAft>
              <a:buFont typeface="Courier New" panose="02070309020205020404" pitchFamily="49" charset="0"/>
              <a:buChar char="o"/>
            </a:pPr>
            <a:r>
              <a:rPr lang="en-US" sz="1600" dirty="0"/>
              <a:t>Operating profit (EBIT) at Rs 2,090 million (</a:t>
            </a:r>
            <a:r>
              <a:rPr lang="en-US" sz="1600" dirty="0">
                <a:solidFill>
                  <a:srgbClr val="00B050"/>
                </a:solidFill>
              </a:rPr>
              <a:t>+6%</a:t>
            </a:r>
            <a:r>
              <a:rPr lang="en-US" sz="1600" dirty="0"/>
              <a:t> vs SPLY).</a:t>
            </a:r>
          </a:p>
          <a:p>
            <a:pPr marL="742950" lvl="1" indent="-285750" algn="just">
              <a:spcAft>
                <a:spcPts val="600"/>
              </a:spcAft>
              <a:buFont typeface="Courier New" panose="02070309020205020404" pitchFamily="49" charset="0"/>
              <a:buChar char="o"/>
            </a:pPr>
            <a:r>
              <a:rPr lang="en-US" sz="1600" dirty="0"/>
              <a:t>Loss before tax at Rs 235 million (</a:t>
            </a:r>
            <a:r>
              <a:rPr lang="en-US" sz="1600" dirty="0">
                <a:solidFill>
                  <a:srgbClr val="00B050"/>
                </a:solidFill>
              </a:rPr>
              <a:t>+19%</a:t>
            </a:r>
            <a:r>
              <a:rPr lang="en-US" sz="1600" dirty="0"/>
              <a:t> vs SPLY).</a:t>
            </a:r>
          </a:p>
          <a:p>
            <a:pPr marL="742950" lvl="1" indent="-285750" algn="just">
              <a:spcAft>
                <a:spcPts val="600"/>
              </a:spcAft>
              <a:buFont typeface="Courier New" panose="02070309020205020404" pitchFamily="49" charset="0"/>
              <a:buChar char="o"/>
            </a:pPr>
            <a:r>
              <a:rPr lang="en-US" sz="1600" dirty="0"/>
              <a:t>Loss after tax at Rs 367 million (</a:t>
            </a:r>
            <a:r>
              <a:rPr lang="en-US" sz="1600" dirty="0">
                <a:solidFill>
                  <a:srgbClr val="00B050"/>
                </a:solidFill>
              </a:rPr>
              <a:t>+15%</a:t>
            </a:r>
            <a:r>
              <a:rPr lang="en-US" sz="1600" dirty="0"/>
              <a:t> vs SPLY).</a:t>
            </a:r>
          </a:p>
        </p:txBody>
      </p:sp>
      <p:sp>
        <p:nvSpPr>
          <p:cNvPr id="4" name="TextBox 3">
            <a:extLst>
              <a:ext uri="{FF2B5EF4-FFF2-40B4-BE49-F238E27FC236}">
                <a16:creationId xmlns:a16="http://schemas.microsoft.com/office/drawing/2014/main" id="{621E687F-B8B1-87F0-E522-3C787A980586}"/>
              </a:ext>
            </a:extLst>
          </p:cNvPr>
          <p:cNvSpPr txBox="1"/>
          <p:nvPr/>
        </p:nvSpPr>
        <p:spPr>
          <a:xfrm>
            <a:off x="5741825" y="3348023"/>
            <a:ext cx="2432652" cy="2169825"/>
          </a:xfrm>
          <a:prstGeom prst="rect">
            <a:avLst/>
          </a:prstGeom>
          <a:noFill/>
          <a:ln>
            <a:solidFill>
              <a:schemeClr val="bg1">
                <a:lumMod val="50000"/>
              </a:schemeClr>
            </a:solidFill>
          </a:ln>
        </p:spPr>
        <p:txBody>
          <a:bodyPr wrap="square" rtlCol="0">
            <a:spAutoFit/>
          </a:bodyPr>
          <a:lstStyle/>
          <a:p>
            <a:pPr algn="ctr"/>
            <a:r>
              <a:rPr lang="en-PK" sz="1500" b="1" i="1" dirty="0">
                <a:solidFill>
                  <a:schemeClr val="accent1">
                    <a:lumMod val="75000"/>
                  </a:schemeClr>
                </a:solidFill>
              </a:rPr>
              <a:t>Homo</a:t>
            </a:r>
            <a:r>
              <a:rPr lang="en-US" sz="1500" b="1" i="1" dirty="0">
                <a:solidFill>
                  <a:schemeClr val="accent1">
                    <a:lumMod val="75000"/>
                  </a:schemeClr>
                </a:solidFill>
              </a:rPr>
              <a:t> ICIS</a:t>
            </a:r>
          </a:p>
          <a:p>
            <a:pPr algn="ctr"/>
            <a:r>
              <a:rPr lang="en-PK" sz="1500" b="1" i="1" dirty="0">
                <a:solidFill>
                  <a:schemeClr val="accent1">
                    <a:lumMod val="75000"/>
                  </a:schemeClr>
                </a:solidFill>
              </a:rPr>
              <a:t>$/</a:t>
            </a:r>
            <a:r>
              <a:rPr lang="en-US" sz="1500" b="1" i="1" dirty="0">
                <a:solidFill>
                  <a:schemeClr val="accent1">
                    <a:lumMod val="75000"/>
                  </a:schemeClr>
                </a:solidFill>
              </a:rPr>
              <a:t>ton</a:t>
            </a:r>
            <a:r>
              <a:rPr lang="en-PK" sz="1500" b="1" i="1" dirty="0">
                <a:solidFill>
                  <a:schemeClr val="accent1">
                    <a:lumMod val="75000"/>
                  </a:schemeClr>
                </a:solidFill>
              </a:rPr>
              <a:t> (</a:t>
            </a:r>
            <a:r>
              <a:rPr lang="en-US" sz="1500" b="1" i="1" dirty="0" err="1">
                <a:solidFill>
                  <a:schemeClr val="accent1">
                    <a:lumMod val="75000"/>
                  </a:schemeClr>
                </a:solidFill>
              </a:rPr>
              <a:t>Rs</a:t>
            </a:r>
            <a:r>
              <a:rPr lang="en-US" sz="1500" b="1" i="1" dirty="0">
                <a:solidFill>
                  <a:schemeClr val="accent1">
                    <a:lumMod val="75000"/>
                  </a:schemeClr>
                </a:solidFill>
              </a:rPr>
              <a:t>/kg with duties</a:t>
            </a:r>
            <a:r>
              <a:rPr lang="en-PK" sz="1500" b="1" i="1" dirty="0">
                <a:solidFill>
                  <a:schemeClr val="accent1">
                    <a:lumMod val="75000"/>
                  </a:schemeClr>
                </a:solidFill>
              </a:rPr>
              <a:t>)</a:t>
            </a:r>
            <a:r>
              <a:rPr lang="en-US" sz="1500" b="1" i="1" dirty="0">
                <a:solidFill>
                  <a:schemeClr val="accent1">
                    <a:lumMod val="75000"/>
                  </a:schemeClr>
                </a:solidFill>
              </a:rPr>
              <a:t> </a:t>
            </a:r>
            <a:endParaRPr lang="en-PK" sz="1500" b="1" i="1" dirty="0">
              <a:solidFill>
                <a:schemeClr val="accent1">
                  <a:lumMod val="75000"/>
                </a:schemeClr>
              </a:solidFill>
            </a:endParaRPr>
          </a:p>
          <a:p>
            <a:pPr algn="ctr"/>
            <a:endParaRPr lang="en-US" sz="1500" dirty="0" smtClean="0">
              <a:solidFill>
                <a:schemeClr val="accent1">
                  <a:lumMod val="75000"/>
                </a:schemeClr>
              </a:solidFill>
            </a:endParaRPr>
          </a:p>
          <a:p>
            <a:pPr algn="ctr"/>
            <a:endParaRPr lang="en-US" sz="1500" dirty="0">
              <a:solidFill>
                <a:schemeClr val="accent1">
                  <a:lumMod val="75000"/>
                </a:schemeClr>
              </a:solidFill>
            </a:endParaRPr>
          </a:p>
          <a:p>
            <a:pPr algn="ctr"/>
            <a:r>
              <a:rPr lang="en-US" sz="1500" dirty="0">
                <a:solidFill>
                  <a:schemeClr val="accent1">
                    <a:lumMod val="75000"/>
                  </a:schemeClr>
                </a:solidFill>
              </a:rPr>
              <a:t>937(276)</a:t>
            </a:r>
            <a:r>
              <a:rPr lang="en-PK" sz="1500" dirty="0">
                <a:solidFill>
                  <a:schemeClr val="accent1">
                    <a:lumMod val="75000"/>
                  </a:schemeClr>
                </a:solidFill>
              </a:rPr>
              <a:t> vs </a:t>
            </a:r>
            <a:r>
              <a:rPr lang="en-US" sz="1500" dirty="0">
                <a:solidFill>
                  <a:schemeClr val="accent1">
                    <a:lumMod val="75000"/>
                  </a:schemeClr>
                </a:solidFill>
              </a:rPr>
              <a:t>1,045 (309)</a:t>
            </a:r>
            <a:r>
              <a:rPr lang="en-PK" sz="1500" dirty="0">
                <a:solidFill>
                  <a:schemeClr val="accent1">
                    <a:lumMod val="75000"/>
                  </a:schemeClr>
                </a:solidFill>
              </a:rPr>
              <a:t> </a:t>
            </a:r>
            <a:endParaRPr lang="en-US" sz="1500" dirty="0">
              <a:solidFill>
                <a:schemeClr val="accent1">
                  <a:lumMod val="75000"/>
                </a:schemeClr>
              </a:solidFill>
            </a:endParaRPr>
          </a:p>
          <a:p>
            <a:pPr algn="ctr"/>
            <a:endParaRPr lang="en-US" sz="1500" b="1" dirty="0">
              <a:solidFill>
                <a:srgbClr val="FF0000"/>
              </a:solidFill>
            </a:endParaRPr>
          </a:p>
          <a:p>
            <a:pPr algn="ctr"/>
            <a:endParaRPr lang="en-US" sz="1500" b="1" dirty="0">
              <a:solidFill>
                <a:srgbClr val="FF0000"/>
              </a:solidFill>
            </a:endParaRPr>
          </a:p>
          <a:p>
            <a:pPr algn="ctr"/>
            <a:endParaRPr lang="en-US" sz="1500" b="1" dirty="0">
              <a:solidFill>
                <a:srgbClr val="FF0000"/>
              </a:solidFill>
            </a:endParaRPr>
          </a:p>
          <a:p>
            <a:pPr algn="ctr"/>
            <a:r>
              <a:rPr lang="en-US" sz="1500" b="1" dirty="0">
                <a:solidFill>
                  <a:srgbClr val="00B050"/>
                </a:solidFill>
              </a:rPr>
              <a:t>10</a:t>
            </a:r>
            <a:r>
              <a:rPr lang="en-PK" sz="1500" b="1" dirty="0">
                <a:solidFill>
                  <a:srgbClr val="00B050"/>
                </a:solidFill>
              </a:rPr>
              <a:t>% </a:t>
            </a:r>
            <a:r>
              <a:rPr lang="en-US" sz="1500" b="1" dirty="0">
                <a:solidFill>
                  <a:srgbClr val="00B050"/>
                </a:solidFill>
              </a:rPr>
              <a:t>decrease</a:t>
            </a:r>
            <a:endParaRPr lang="en-PK" sz="1500" b="1" dirty="0">
              <a:solidFill>
                <a:srgbClr val="00B050"/>
              </a:solidFill>
            </a:endParaRPr>
          </a:p>
        </p:txBody>
      </p:sp>
      <p:sp>
        <p:nvSpPr>
          <p:cNvPr id="7" name="TextBox 6">
            <a:extLst>
              <a:ext uri="{FF2B5EF4-FFF2-40B4-BE49-F238E27FC236}">
                <a16:creationId xmlns:a16="http://schemas.microsoft.com/office/drawing/2014/main" id="{52457A7A-3FA8-91B8-D434-2B534F764D16}"/>
              </a:ext>
            </a:extLst>
          </p:cNvPr>
          <p:cNvSpPr txBox="1"/>
          <p:nvPr/>
        </p:nvSpPr>
        <p:spPr>
          <a:xfrm>
            <a:off x="2968884" y="3348023"/>
            <a:ext cx="2432652" cy="2169825"/>
          </a:xfrm>
          <a:prstGeom prst="rect">
            <a:avLst/>
          </a:prstGeom>
          <a:noFill/>
          <a:ln>
            <a:solidFill>
              <a:schemeClr val="bg1">
                <a:lumMod val="50000"/>
              </a:schemeClr>
            </a:solidFill>
          </a:ln>
        </p:spPr>
        <p:txBody>
          <a:bodyPr wrap="square" rtlCol="0">
            <a:spAutoFit/>
          </a:bodyPr>
          <a:lstStyle/>
          <a:p>
            <a:pPr algn="ctr"/>
            <a:r>
              <a:rPr lang="en-PK" sz="1500" b="1" i="1" dirty="0">
                <a:solidFill>
                  <a:schemeClr val="accent1">
                    <a:lumMod val="75000"/>
                  </a:schemeClr>
                </a:solidFill>
              </a:rPr>
              <a:t>Inflation</a:t>
            </a:r>
            <a:r>
              <a:rPr lang="en-US" sz="1500" b="1" i="1" dirty="0">
                <a:solidFill>
                  <a:schemeClr val="accent1">
                    <a:lumMod val="75000"/>
                  </a:schemeClr>
                </a:solidFill>
              </a:rPr>
              <a:t> </a:t>
            </a:r>
          </a:p>
          <a:p>
            <a:pPr algn="ctr"/>
            <a:r>
              <a:rPr lang="en-PK" sz="1500" b="1" i="1" dirty="0">
                <a:solidFill>
                  <a:schemeClr val="accent1">
                    <a:lumMod val="75000"/>
                  </a:schemeClr>
                </a:solidFill>
              </a:rPr>
              <a:t>%</a:t>
            </a:r>
            <a:endParaRPr lang="en-PK" sz="1500" b="1" i="1" dirty="0">
              <a:solidFill>
                <a:srgbClr val="FF0000"/>
              </a:solidFill>
            </a:endParaRPr>
          </a:p>
          <a:p>
            <a:pPr algn="ctr"/>
            <a:endParaRPr lang="en-US" sz="1500" dirty="0" smtClean="0">
              <a:solidFill>
                <a:schemeClr val="accent1">
                  <a:lumMod val="75000"/>
                </a:schemeClr>
              </a:solidFill>
            </a:endParaRPr>
          </a:p>
          <a:p>
            <a:pPr algn="ctr"/>
            <a:endParaRPr lang="en-US" sz="1500" dirty="0">
              <a:solidFill>
                <a:schemeClr val="accent1">
                  <a:lumMod val="75000"/>
                </a:schemeClr>
              </a:solidFill>
            </a:endParaRPr>
          </a:p>
          <a:p>
            <a:pPr algn="ctr"/>
            <a:r>
              <a:rPr lang="en-US" sz="1500" dirty="0">
                <a:solidFill>
                  <a:schemeClr val="accent1">
                    <a:lumMod val="75000"/>
                  </a:schemeClr>
                </a:solidFill>
              </a:rPr>
              <a:t>3.5 </a:t>
            </a:r>
            <a:r>
              <a:rPr lang="en-PK" sz="1500" dirty="0">
                <a:solidFill>
                  <a:schemeClr val="accent1">
                    <a:lumMod val="75000"/>
                  </a:schemeClr>
                </a:solidFill>
              </a:rPr>
              <a:t>vs </a:t>
            </a:r>
            <a:r>
              <a:rPr lang="en-US" sz="1500" dirty="0">
                <a:solidFill>
                  <a:schemeClr val="accent1">
                    <a:lumMod val="75000"/>
                  </a:schemeClr>
                </a:solidFill>
              </a:rPr>
              <a:t>13.1</a:t>
            </a:r>
          </a:p>
          <a:p>
            <a:pPr algn="ctr"/>
            <a:endParaRPr lang="en-US" sz="1500" b="1" dirty="0" smtClean="0">
              <a:solidFill>
                <a:srgbClr val="FF0000"/>
              </a:solidFill>
            </a:endParaRPr>
          </a:p>
          <a:p>
            <a:pPr algn="ctr"/>
            <a:endParaRPr lang="en-US" sz="1500" b="1" dirty="0">
              <a:solidFill>
                <a:srgbClr val="FF0000"/>
              </a:solidFill>
            </a:endParaRPr>
          </a:p>
          <a:p>
            <a:pPr algn="ctr"/>
            <a:endParaRPr lang="en-US" sz="1500" b="1" dirty="0">
              <a:solidFill>
                <a:srgbClr val="FF0000"/>
              </a:solidFill>
            </a:endParaRPr>
          </a:p>
          <a:p>
            <a:pPr algn="ctr"/>
            <a:r>
              <a:rPr lang="en-US" sz="1500" b="1" dirty="0" smtClean="0">
                <a:solidFill>
                  <a:srgbClr val="00B050"/>
                </a:solidFill>
              </a:rPr>
              <a:t>73% decrease</a:t>
            </a:r>
            <a:endParaRPr lang="en-PK" sz="1500" b="1" dirty="0">
              <a:solidFill>
                <a:srgbClr val="00B050"/>
              </a:solidFill>
            </a:endParaRPr>
          </a:p>
        </p:txBody>
      </p:sp>
      <p:sp>
        <p:nvSpPr>
          <p:cNvPr id="8" name="TextBox 7">
            <a:extLst>
              <a:ext uri="{FF2B5EF4-FFF2-40B4-BE49-F238E27FC236}">
                <a16:creationId xmlns:a16="http://schemas.microsoft.com/office/drawing/2014/main" id="{52457A7A-3FA8-91B8-D434-2B534F764D16}"/>
              </a:ext>
            </a:extLst>
          </p:cNvPr>
          <p:cNvSpPr txBox="1"/>
          <p:nvPr/>
        </p:nvSpPr>
        <p:spPr>
          <a:xfrm>
            <a:off x="8567427" y="3348023"/>
            <a:ext cx="2275213" cy="2139047"/>
          </a:xfrm>
          <a:prstGeom prst="rect">
            <a:avLst/>
          </a:prstGeom>
          <a:noFill/>
          <a:ln>
            <a:solidFill>
              <a:schemeClr val="bg1">
                <a:lumMod val="50000"/>
              </a:schemeClr>
            </a:solidFill>
          </a:ln>
        </p:spPr>
        <p:txBody>
          <a:bodyPr wrap="square" rtlCol="0">
            <a:spAutoFit/>
          </a:bodyPr>
          <a:lstStyle/>
          <a:p>
            <a:pPr algn="ctr"/>
            <a:r>
              <a:rPr lang="en-US" sz="1500" b="1" i="1" dirty="0">
                <a:solidFill>
                  <a:schemeClr val="accent1">
                    <a:lumMod val="75000"/>
                  </a:schemeClr>
                </a:solidFill>
              </a:rPr>
              <a:t>Gas tariff</a:t>
            </a:r>
          </a:p>
          <a:p>
            <a:pPr algn="ctr"/>
            <a:r>
              <a:rPr lang="en-US" sz="1500" b="1" i="1" dirty="0">
                <a:solidFill>
                  <a:schemeClr val="accent1">
                    <a:lumMod val="75000"/>
                  </a:schemeClr>
                </a:solidFill>
              </a:rPr>
              <a:t>Rs/</a:t>
            </a:r>
            <a:r>
              <a:rPr lang="en-US" sz="1500" b="1" i="1" dirty="0" err="1">
                <a:solidFill>
                  <a:schemeClr val="accent1">
                    <a:lumMod val="75000"/>
                  </a:schemeClr>
                </a:solidFill>
              </a:rPr>
              <a:t>mmbtu</a:t>
            </a:r>
            <a:endParaRPr lang="en-PK" sz="1500" b="1" i="1" dirty="0">
              <a:solidFill>
                <a:schemeClr val="accent1">
                  <a:lumMod val="75000"/>
                </a:schemeClr>
              </a:solidFill>
            </a:endParaRPr>
          </a:p>
          <a:p>
            <a:pPr indent="11113" algn="ctr">
              <a:tabLst>
                <a:tab pos="34925" algn="l"/>
              </a:tabLst>
            </a:pPr>
            <a:endParaRPr lang="en-US" sz="1500" dirty="0" smtClean="0">
              <a:solidFill>
                <a:schemeClr val="accent1">
                  <a:lumMod val="75000"/>
                </a:schemeClr>
              </a:solidFill>
            </a:endParaRPr>
          </a:p>
          <a:p>
            <a:pPr indent="11113" algn="ctr">
              <a:tabLst>
                <a:tab pos="34925" algn="l"/>
              </a:tabLst>
            </a:pPr>
            <a:endParaRPr lang="en-US" sz="1500" dirty="0">
              <a:solidFill>
                <a:schemeClr val="accent1">
                  <a:lumMod val="75000"/>
                </a:schemeClr>
              </a:solidFill>
            </a:endParaRPr>
          </a:p>
          <a:p>
            <a:pPr indent="11113" algn="ctr">
              <a:tabLst>
                <a:tab pos="34925" algn="l"/>
              </a:tabLst>
            </a:pPr>
            <a:r>
              <a:rPr lang="en-US" sz="1500" dirty="0">
                <a:solidFill>
                  <a:schemeClr val="accent1">
                    <a:lumMod val="75000"/>
                  </a:schemeClr>
                </a:solidFill>
              </a:rPr>
              <a:t>NG: 4,071 </a:t>
            </a:r>
            <a:r>
              <a:rPr lang="en-PK" sz="1500" dirty="0">
                <a:solidFill>
                  <a:schemeClr val="accent1">
                    <a:lumMod val="75000"/>
                  </a:schemeClr>
                </a:solidFill>
              </a:rPr>
              <a:t>vs </a:t>
            </a:r>
            <a:r>
              <a:rPr lang="en-US" sz="1500" dirty="0">
                <a:solidFill>
                  <a:schemeClr val="accent1">
                    <a:lumMod val="75000"/>
                  </a:schemeClr>
                </a:solidFill>
              </a:rPr>
              <a:t>2,833</a:t>
            </a:r>
          </a:p>
          <a:p>
            <a:pPr indent="11113" algn="ctr">
              <a:tabLst>
                <a:tab pos="34925" algn="l"/>
              </a:tabLst>
            </a:pPr>
            <a:r>
              <a:rPr lang="en-US" sz="1500" dirty="0">
                <a:solidFill>
                  <a:schemeClr val="accent1">
                    <a:lumMod val="75000"/>
                  </a:schemeClr>
                </a:solidFill>
              </a:rPr>
              <a:t>RLNG: 3,756 vs 3,765</a:t>
            </a:r>
          </a:p>
          <a:p>
            <a:pPr algn="ctr"/>
            <a:endParaRPr lang="en-US" sz="1400" dirty="0" smtClean="0">
              <a:solidFill>
                <a:srgbClr val="B31F88"/>
              </a:solidFill>
            </a:endParaRPr>
          </a:p>
          <a:p>
            <a:pPr algn="ctr"/>
            <a:endParaRPr lang="en-US" sz="1400" dirty="0">
              <a:solidFill>
                <a:srgbClr val="B31F88"/>
              </a:solidFill>
            </a:endParaRPr>
          </a:p>
          <a:p>
            <a:pPr algn="ctr"/>
            <a:r>
              <a:rPr lang="en-US" sz="1500" b="1" dirty="0">
                <a:solidFill>
                  <a:srgbClr val="FF0000"/>
                </a:solidFill>
              </a:rPr>
              <a:t>44% increase in NG</a:t>
            </a:r>
            <a:endParaRPr lang="en-PK" sz="1500" b="1" dirty="0">
              <a:solidFill>
                <a:srgbClr val="FF0000"/>
              </a:solidFill>
            </a:endParaRPr>
          </a:p>
        </p:txBody>
      </p:sp>
      <p:sp>
        <p:nvSpPr>
          <p:cNvPr id="9" name="Title 1"/>
          <p:cNvSpPr txBox="1">
            <a:spLocks/>
          </p:cNvSpPr>
          <p:nvPr/>
        </p:nvSpPr>
        <p:spPr>
          <a:xfrm>
            <a:off x="93616" y="134770"/>
            <a:ext cx="10173789" cy="299339"/>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20000"/>
              </a:spcBef>
              <a:defRPr/>
            </a:pPr>
            <a:r>
              <a:rPr lang="en-US" sz="2400" b="1" dirty="0">
                <a:solidFill>
                  <a:srgbClr val="B31F88"/>
                </a:solidFill>
              </a:rPr>
              <a:t>Major Performance Highlights – 2025 Vs 2024 (SPLY)</a:t>
            </a:r>
          </a:p>
        </p:txBody>
      </p:sp>
      <p:sp>
        <p:nvSpPr>
          <p:cNvPr id="10" name="TextBox 9">
            <a:extLst>
              <a:ext uri="{FF2B5EF4-FFF2-40B4-BE49-F238E27FC236}">
                <a16:creationId xmlns:a16="http://schemas.microsoft.com/office/drawing/2014/main" id="{021EA2DE-085C-CFBA-5D50-70223A38AAC0}"/>
              </a:ext>
            </a:extLst>
          </p:cNvPr>
          <p:cNvSpPr txBox="1"/>
          <p:nvPr/>
        </p:nvSpPr>
        <p:spPr>
          <a:xfrm>
            <a:off x="195943" y="3348023"/>
            <a:ext cx="2432652" cy="2169825"/>
          </a:xfrm>
          <a:prstGeom prst="rect">
            <a:avLst/>
          </a:prstGeom>
          <a:noFill/>
          <a:ln>
            <a:solidFill>
              <a:schemeClr val="bg1">
                <a:lumMod val="50000"/>
              </a:schemeClr>
            </a:solidFill>
          </a:ln>
        </p:spPr>
        <p:txBody>
          <a:bodyPr wrap="square" rtlCol="0">
            <a:spAutoFit/>
          </a:bodyPr>
          <a:lstStyle/>
          <a:p>
            <a:pPr algn="ctr"/>
            <a:r>
              <a:rPr lang="en-PK" sz="1500" b="1" i="1" dirty="0">
                <a:solidFill>
                  <a:srgbClr val="0B539F"/>
                </a:solidFill>
              </a:rPr>
              <a:t>Effective tax </a:t>
            </a:r>
          </a:p>
          <a:p>
            <a:pPr algn="ctr"/>
            <a:r>
              <a:rPr lang="en-PK" sz="1500" b="1" i="1" dirty="0">
                <a:solidFill>
                  <a:srgbClr val="0B539F"/>
                </a:solidFill>
              </a:rPr>
              <a:t>%</a:t>
            </a:r>
          </a:p>
          <a:p>
            <a:pPr algn="ctr"/>
            <a:endParaRPr lang="en-US" sz="1500" dirty="0" smtClean="0">
              <a:solidFill>
                <a:srgbClr val="0B539F"/>
              </a:solidFill>
            </a:endParaRPr>
          </a:p>
          <a:p>
            <a:pPr algn="ctr"/>
            <a:endParaRPr lang="en-US" sz="1500" dirty="0">
              <a:solidFill>
                <a:srgbClr val="0B539F"/>
              </a:solidFill>
            </a:endParaRPr>
          </a:p>
          <a:p>
            <a:pPr algn="ctr"/>
            <a:r>
              <a:rPr lang="en-US" sz="1500" dirty="0">
                <a:solidFill>
                  <a:srgbClr val="0B539F"/>
                </a:solidFill>
              </a:rPr>
              <a:t>-</a:t>
            </a:r>
            <a:r>
              <a:rPr lang="en-US" sz="1500" dirty="0" smtClean="0">
                <a:solidFill>
                  <a:srgbClr val="0B539F"/>
                </a:solidFill>
              </a:rPr>
              <a:t>56</a:t>
            </a:r>
            <a:r>
              <a:rPr lang="en-PK" sz="1500" dirty="0" smtClean="0">
                <a:solidFill>
                  <a:srgbClr val="0B539F"/>
                </a:solidFill>
              </a:rPr>
              <a:t> </a:t>
            </a:r>
            <a:r>
              <a:rPr lang="en-PK" sz="1500" dirty="0">
                <a:solidFill>
                  <a:srgbClr val="0B539F"/>
                </a:solidFill>
              </a:rPr>
              <a:t>vs </a:t>
            </a:r>
            <a:r>
              <a:rPr lang="en-US" sz="1500" dirty="0">
                <a:solidFill>
                  <a:srgbClr val="0B539F"/>
                </a:solidFill>
              </a:rPr>
              <a:t>-</a:t>
            </a:r>
            <a:r>
              <a:rPr lang="en-US" sz="1500" dirty="0" smtClean="0">
                <a:solidFill>
                  <a:srgbClr val="0B539F"/>
                </a:solidFill>
              </a:rPr>
              <a:t>49</a:t>
            </a:r>
            <a:endParaRPr lang="en-US" sz="1500" dirty="0">
              <a:solidFill>
                <a:srgbClr val="0B539F"/>
              </a:solidFill>
            </a:endParaRPr>
          </a:p>
          <a:p>
            <a:pPr algn="ctr"/>
            <a:endParaRPr lang="en-US" sz="1500" dirty="0" smtClean="0">
              <a:solidFill>
                <a:srgbClr val="0B539F"/>
              </a:solidFill>
            </a:endParaRPr>
          </a:p>
          <a:p>
            <a:pPr algn="ctr"/>
            <a:endParaRPr lang="en-US" sz="1500" dirty="0">
              <a:solidFill>
                <a:srgbClr val="0B539F"/>
              </a:solidFill>
            </a:endParaRPr>
          </a:p>
          <a:p>
            <a:pPr algn="ctr"/>
            <a:endParaRPr lang="en-US" sz="1500" b="1" dirty="0">
              <a:solidFill>
                <a:srgbClr val="00B050"/>
              </a:solidFill>
            </a:endParaRPr>
          </a:p>
          <a:p>
            <a:pPr algn="ctr"/>
            <a:r>
              <a:rPr lang="en-US" sz="1500" b="1" dirty="0">
                <a:solidFill>
                  <a:srgbClr val="FF0000"/>
                </a:solidFill>
              </a:rPr>
              <a:t>15% </a:t>
            </a:r>
            <a:r>
              <a:rPr lang="en-PK" sz="1500" b="1" dirty="0">
                <a:solidFill>
                  <a:srgbClr val="FF0000"/>
                </a:solidFill>
              </a:rPr>
              <a:t> </a:t>
            </a:r>
            <a:r>
              <a:rPr lang="en-US" sz="1500" b="1" dirty="0">
                <a:solidFill>
                  <a:srgbClr val="FF0000"/>
                </a:solidFill>
              </a:rPr>
              <a:t>increase</a:t>
            </a:r>
            <a:endParaRPr lang="en-PK" sz="1500" b="1" dirty="0">
              <a:solidFill>
                <a:srgbClr val="FF0000"/>
              </a:solidFill>
            </a:endParaRPr>
          </a:p>
        </p:txBody>
      </p:sp>
    </p:spTree>
    <p:extLst>
      <p:ext uri="{BB962C8B-B14F-4D97-AF65-F5344CB8AC3E}">
        <p14:creationId xmlns:p14="http://schemas.microsoft.com/office/powerpoint/2010/main" val="2573977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943" y="661142"/>
            <a:ext cx="10637157" cy="2277547"/>
          </a:xfrm>
          <a:prstGeom prst="rect">
            <a:avLst/>
          </a:prstGeom>
          <a:solidFill>
            <a:schemeClr val="bg1"/>
          </a:solidFill>
          <a:ln>
            <a:solidFill>
              <a:schemeClr val="tx1"/>
            </a:solidFill>
          </a:ln>
        </p:spPr>
        <p:txBody>
          <a:bodyPr wrap="square" rtlCol="0">
            <a:spAutoFit/>
          </a:bodyPr>
          <a:lstStyle/>
          <a:p>
            <a:pPr marL="285750" indent="-285750" algn="just">
              <a:spcAft>
                <a:spcPts val="600"/>
              </a:spcAft>
              <a:buFont typeface="Arial" panose="020B0604020202020204" pitchFamily="34" charset="0"/>
              <a:buChar char="•"/>
            </a:pPr>
            <a:r>
              <a:rPr lang="en-US" sz="1600" kern="0" dirty="0">
                <a:ea typeface="Verdana" panose="020B0604030504040204" pitchFamily="34" charset="0"/>
                <a:cs typeface="Calibri" panose="020F0502020204030204" pitchFamily="34" charset="0"/>
              </a:rPr>
              <a:t>No lost time injury occurred in 2026.</a:t>
            </a:r>
          </a:p>
          <a:p>
            <a:pPr marL="285750" indent="-285750" algn="just">
              <a:spcAft>
                <a:spcPts val="600"/>
              </a:spcAft>
              <a:buFont typeface="Arial" panose="020B0604020202020204" pitchFamily="34" charset="0"/>
              <a:buChar char="•"/>
            </a:pPr>
            <a:r>
              <a:rPr lang="en-US" sz="1600" kern="0" dirty="0">
                <a:ea typeface="Verdana" panose="020B0604030504040204" pitchFamily="34" charset="0"/>
                <a:cs typeface="Calibri" panose="020F0502020204030204" pitchFamily="34" charset="0"/>
              </a:rPr>
              <a:t>Domestic and export volumes were higher than SPLY by </a:t>
            </a:r>
            <a:r>
              <a:rPr lang="en-US" sz="1600" kern="0" dirty="0">
                <a:solidFill>
                  <a:srgbClr val="00B050"/>
                </a:solidFill>
                <a:ea typeface="Verdana" panose="020B0604030504040204" pitchFamily="34" charset="0"/>
                <a:cs typeface="Calibri" panose="020F0502020204030204" pitchFamily="34" charset="0"/>
              </a:rPr>
              <a:t>+7% </a:t>
            </a:r>
            <a:r>
              <a:rPr lang="en-US" sz="1600" kern="0" dirty="0">
                <a:ea typeface="Verdana" panose="020B0604030504040204" pitchFamily="34" charset="0"/>
                <a:cs typeface="Calibri" panose="020F0502020204030204" pitchFamily="34" charset="0"/>
              </a:rPr>
              <a:t>and </a:t>
            </a:r>
            <a:r>
              <a:rPr lang="en-US" sz="1600" kern="0" dirty="0">
                <a:solidFill>
                  <a:srgbClr val="00B050"/>
                </a:solidFill>
                <a:ea typeface="Verdana" panose="020B0604030504040204" pitchFamily="34" charset="0"/>
                <a:cs typeface="Calibri" panose="020F0502020204030204" pitchFamily="34" charset="0"/>
              </a:rPr>
              <a:t>+21%</a:t>
            </a:r>
            <a:r>
              <a:rPr lang="en-US" sz="1600" kern="0" dirty="0">
                <a:ea typeface="Verdana" panose="020B0604030504040204" pitchFamily="34" charset="0"/>
                <a:cs typeface="Calibri" panose="020F0502020204030204" pitchFamily="34" charset="0"/>
              </a:rPr>
              <a:t> respectively. </a:t>
            </a:r>
          </a:p>
          <a:p>
            <a:pPr marL="285750" indent="-285750" algn="just">
              <a:spcAft>
                <a:spcPts val="600"/>
              </a:spcAft>
              <a:buFont typeface="Arial" panose="020B0604020202020204" pitchFamily="34" charset="0"/>
              <a:buChar char="•"/>
            </a:pPr>
            <a:r>
              <a:rPr lang="en-US" sz="1600" dirty="0"/>
              <a:t>Gross margins increased to 17.2% vs 13.5% in SPLY owing to improved pricing, higher volumes &amp; improved efficiencies.</a:t>
            </a:r>
          </a:p>
          <a:p>
            <a:pPr marL="285750" lvl="1" indent="-285750" algn="just">
              <a:spcAft>
                <a:spcPts val="600"/>
              </a:spcAft>
              <a:buFont typeface="Arial" panose="020B0604020202020204" pitchFamily="34" charset="0"/>
              <a:buChar char="•"/>
            </a:pPr>
            <a:r>
              <a:rPr lang="en-US" sz="1600" dirty="0"/>
              <a:t>For 2026: </a:t>
            </a:r>
          </a:p>
          <a:p>
            <a:pPr marL="742950" lvl="1" indent="-285750" algn="just">
              <a:spcAft>
                <a:spcPts val="600"/>
              </a:spcAft>
              <a:buFont typeface="Courier New" panose="02070309020205020404" pitchFamily="49" charset="0"/>
              <a:buChar char="o"/>
            </a:pPr>
            <a:r>
              <a:rPr lang="en-US" sz="1600" dirty="0"/>
              <a:t>Operating profit (EBIT) at Rs 863 million (</a:t>
            </a:r>
            <a:r>
              <a:rPr lang="en-US" sz="1600" dirty="0">
                <a:solidFill>
                  <a:srgbClr val="00B050"/>
                </a:solidFill>
              </a:rPr>
              <a:t>+61</a:t>
            </a:r>
            <a:r>
              <a:rPr lang="en-US" sz="1600" dirty="0"/>
              <a:t>% vs SPLY).</a:t>
            </a:r>
          </a:p>
          <a:p>
            <a:pPr marL="742950" lvl="1" indent="-285750" algn="just">
              <a:spcAft>
                <a:spcPts val="600"/>
              </a:spcAft>
              <a:buFont typeface="Courier New" panose="02070309020205020404" pitchFamily="49" charset="0"/>
              <a:buChar char="o"/>
            </a:pPr>
            <a:r>
              <a:rPr lang="en-US" sz="1600" dirty="0"/>
              <a:t>Profit before tax at Rs 302 million (</a:t>
            </a:r>
            <a:r>
              <a:rPr lang="en-US" sz="1600" dirty="0">
                <a:solidFill>
                  <a:srgbClr val="00B050"/>
                </a:solidFill>
              </a:rPr>
              <a:t>+428%</a:t>
            </a:r>
            <a:r>
              <a:rPr lang="en-US" sz="1600" dirty="0"/>
              <a:t> vs SPLY).</a:t>
            </a:r>
          </a:p>
          <a:p>
            <a:pPr marL="742950" lvl="1" indent="-285750" algn="just">
              <a:spcAft>
                <a:spcPts val="600"/>
              </a:spcAft>
              <a:buFont typeface="Courier New" panose="02070309020205020404" pitchFamily="49" charset="0"/>
              <a:buChar char="o"/>
            </a:pPr>
            <a:r>
              <a:rPr lang="en-US" sz="1600" dirty="0"/>
              <a:t>Profit after tax of Rs 41 million vs loss of Rs 21m in SPLY (</a:t>
            </a:r>
            <a:r>
              <a:rPr lang="en-US" sz="1600" dirty="0">
                <a:solidFill>
                  <a:srgbClr val="00B050"/>
                </a:solidFill>
              </a:rPr>
              <a:t>+295%</a:t>
            </a:r>
            <a:r>
              <a:rPr lang="en-US" sz="1600" dirty="0"/>
              <a:t> vs SPLY)</a:t>
            </a:r>
          </a:p>
        </p:txBody>
      </p:sp>
      <p:sp>
        <p:nvSpPr>
          <p:cNvPr id="4" name="TextBox 3">
            <a:extLst>
              <a:ext uri="{FF2B5EF4-FFF2-40B4-BE49-F238E27FC236}">
                <a16:creationId xmlns:a16="http://schemas.microsoft.com/office/drawing/2014/main" id="{621E687F-B8B1-87F0-E522-3C787A980586}"/>
              </a:ext>
            </a:extLst>
          </p:cNvPr>
          <p:cNvSpPr txBox="1"/>
          <p:nvPr/>
        </p:nvSpPr>
        <p:spPr>
          <a:xfrm>
            <a:off x="5741825" y="3619709"/>
            <a:ext cx="2432652" cy="2185214"/>
          </a:xfrm>
          <a:prstGeom prst="rect">
            <a:avLst/>
          </a:prstGeom>
          <a:noFill/>
          <a:ln>
            <a:solidFill>
              <a:schemeClr val="bg1">
                <a:lumMod val="50000"/>
              </a:schemeClr>
            </a:solidFill>
          </a:ln>
        </p:spPr>
        <p:txBody>
          <a:bodyPr wrap="square" rtlCol="0">
            <a:spAutoFit/>
          </a:bodyPr>
          <a:lstStyle/>
          <a:p>
            <a:pPr algn="ctr"/>
            <a:r>
              <a:rPr lang="en-PK" sz="1500" b="1" i="1" dirty="0">
                <a:solidFill>
                  <a:schemeClr val="accent1">
                    <a:lumMod val="75000"/>
                  </a:schemeClr>
                </a:solidFill>
              </a:rPr>
              <a:t>Homo</a:t>
            </a:r>
            <a:r>
              <a:rPr lang="en-US" sz="1500" b="1" i="1" dirty="0">
                <a:solidFill>
                  <a:schemeClr val="accent1">
                    <a:lumMod val="75000"/>
                  </a:schemeClr>
                </a:solidFill>
              </a:rPr>
              <a:t> ICIS</a:t>
            </a:r>
          </a:p>
          <a:p>
            <a:pPr algn="ctr"/>
            <a:r>
              <a:rPr lang="en-PK" sz="1500" b="1" i="1" dirty="0">
                <a:solidFill>
                  <a:schemeClr val="accent1">
                    <a:lumMod val="75000"/>
                  </a:schemeClr>
                </a:solidFill>
              </a:rPr>
              <a:t>$/</a:t>
            </a:r>
            <a:r>
              <a:rPr lang="en-US" sz="1500" b="1" i="1" dirty="0">
                <a:solidFill>
                  <a:schemeClr val="accent1">
                    <a:lumMod val="75000"/>
                  </a:schemeClr>
                </a:solidFill>
              </a:rPr>
              <a:t>ton</a:t>
            </a:r>
            <a:r>
              <a:rPr lang="en-PK" sz="1500" b="1" i="1" dirty="0">
                <a:solidFill>
                  <a:schemeClr val="accent1">
                    <a:lumMod val="75000"/>
                  </a:schemeClr>
                </a:solidFill>
              </a:rPr>
              <a:t> (</a:t>
            </a:r>
            <a:r>
              <a:rPr lang="en-US" sz="1500" b="1" i="1" dirty="0">
                <a:solidFill>
                  <a:schemeClr val="accent1">
                    <a:lumMod val="75000"/>
                  </a:schemeClr>
                </a:solidFill>
              </a:rPr>
              <a:t>Rs/kg with duties</a:t>
            </a:r>
            <a:r>
              <a:rPr lang="en-PK" sz="1500" b="1" i="1" dirty="0">
                <a:solidFill>
                  <a:schemeClr val="accent1">
                    <a:lumMod val="75000"/>
                  </a:schemeClr>
                </a:solidFill>
              </a:rPr>
              <a:t>)</a:t>
            </a:r>
            <a:endParaRPr lang="en-US" sz="1500" b="1" i="1" dirty="0">
              <a:solidFill>
                <a:schemeClr val="accent1">
                  <a:lumMod val="75000"/>
                </a:schemeClr>
              </a:solidFill>
            </a:endParaRPr>
          </a:p>
          <a:p>
            <a:pPr algn="ctr"/>
            <a:endParaRPr lang="en-US" sz="1500" b="1" i="1" dirty="0" smtClean="0">
              <a:solidFill>
                <a:schemeClr val="accent1">
                  <a:lumMod val="75000"/>
                </a:schemeClr>
              </a:solidFill>
            </a:endParaRPr>
          </a:p>
          <a:p>
            <a:pPr algn="ctr"/>
            <a:r>
              <a:rPr lang="en-US" sz="1500" b="1" i="1" dirty="0" smtClean="0">
                <a:solidFill>
                  <a:schemeClr val="accent1">
                    <a:lumMod val="75000"/>
                  </a:schemeClr>
                </a:solidFill>
              </a:rPr>
              <a:t> </a:t>
            </a:r>
            <a:endParaRPr lang="en-PK" sz="1500" b="1" i="1" dirty="0">
              <a:solidFill>
                <a:schemeClr val="accent1">
                  <a:lumMod val="75000"/>
                </a:schemeClr>
              </a:solidFill>
            </a:endParaRPr>
          </a:p>
          <a:p>
            <a:pPr algn="ctr"/>
            <a:r>
              <a:rPr lang="en-US" sz="1500" dirty="0">
                <a:solidFill>
                  <a:schemeClr val="accent1">
                    <a:lumMod val="75000"/>
                  </a:schemeClr>
                </a:solidFill>
              </a:rPr>
              <a:t>1,024(301)</a:t>
            </a:r>
            <a:r>
              <a:rPr lang="en-PK" sz="1500" dirty="0">
                <a:solidFill>
                  <a:schemeClr val="accent1">
                    <a:lumMod val="75000"/>
                  </a:schemeClr>
                </a:solidFill>
              </a:rPr>
              <a:t> vs </a:t>
            </a:r>
            <a:r>
              <a:rPr lang="en-US" sz="1500" dirty="0" smtClean="0">
                <a:solidFill>
                  <a:schemeClr val="accent1">
                    <a:lumMod val="75000"/>
                  </a:schemeClr>
                </a:solidFill>
              </a:rPr>
              <a:t>1,003(299)</a:t>
            </a:r>
            <a:r>
              <a:rPr lang="en-PK" sz="1500" dirty="0" smtClean="0">
                <a:solidFill>
                  <a:schemeClr val="accent1">
                    <a:lumMod val="75000"/>
                  </a:schemeClr>
                </a:solidFill>
              </a:rPr>
              <a:t> </a:t>
            </a:r>
            <a:endParaRPr lang="en-US" sz="1500" dirty="0">
              <a:solidFill>
                <a:schemeClr val="accent1">
                  <a:lumMod val="75000"/>
                </a:schemeClr>
              </a:solidFill>
            </a:endParaRPr>
          </a:p>
          <a:p>
            <a:pPr algn="ctr"/>
            <a:r>
              <a:rPr lang="en-US" sz="1600" b="1" dirty="0">
                <a:solidFill>
                  <a:srgbClr val="FF0000"/>
                </a:solidFill>
              </a:rPr>
              <a:t>Current: </a:t>
            </a:r>
            <a:r>
              <a:rPr lang="en-US" sz="1600" b="1" dirty="0" smtClean="0">
                <a:solidFill>
                  <a:srgbClr val="FF0000"/>
                </a:solidFill>
              </a:rPr>
              <a:t>1,650 </a:t>
            </a:r>
            <a:r>
              <a:rPr lang="en-US" sz="1600" b="1" dirty="0">
                <a:solidFill>
                  <a:srgbClr val="FF0000"/>
                </a:solidFill>
              </a:rPr>
              <a:t>(</a:t>
            </a:r>
            <a:r>
              <a:rPr lang="en-US" sz="1600" b="1" dirty="0" smtClean="0">
                <a:solidFill>
                  <a:srgbClr val="FF0000"/>
                </a:solidFill>
              </a:rPr>
              <a:t>489</a:t>
            </a:r>
            <a:r>
              <a:rPr lang="en-US" sz="1500" b="1" dirty="0" smtClean="0">
                <a:solidFill>
                  <a:srgbClr val="FF0000"/>
                </a:solidFill>
              </a:rPr>
              <a:t>)</a:t>
            </a:r>
            <a:endParaRPr lang="en-US" sz="1500" b="1" dirty="0">
              <a:solidFill>
                <a:srgbClr val="FF0000"/>
              </a:solidFill>
            </a:endParaRPr>
          </a:p>
          <a:p>
            <a:pPr algn="ctr"/>
            <a:endParaRPr lang="en-US" sz="1500" b="1" dirty="0">
              <a:solidFill>
                <a:srgbClr val="FF0000"/>
              </a:solidFill>
            </a:endParaRPr>
          </a:p>
          <a:p>
            <a:pPr algn="ctr"/>
            <a:endParaRPr lang="en-US" sz="1500" b="1" dirty="0">
              <a:solidFill>
                <a:srgbClr val="FF0000"/>
              </a:solidFill>
            </a:endParaRPr>
          </a:p>
          <a:p>
            <a:pPr algn="ctr"/>
            <a:r>
              <a:rPr lang="en-US" sz="1500" b="1" dirty="0" smtClean="0">
                <a:solidFill>
                  <a:srgbClr val="FF0000"/>
                </a:solidFill>
              </a:rPr>
              <a:t>2% </a:t>
            </a:r>
            <a:r>
              <a:rPr lang="en-PK" sz="1500" b="1" dirty="0" smtClean="0">
                <a:solidFill>
                  <a:srgbClr val="FF0000"/>
                </a:solidFill>
              </a:rPr>
              <a:t> </a:t>
            </a:r>
            <a:r>
              <a:rPr lang="en-US" sz="1500" b="1" dirty="0">
                <a:solidFill>
                  <a:srgbClr val="FF0000"/>
                </a:solidFill>
              </a:rPr>
              <a:t>increase</a:t>
            </a:r>
            <a:endParaRPr lang="en-PK" sz="1500" b="1" dirty="0">
              <a:solidFill>
                <a:srgbClr val="00B050"/>
              </a:solidFill>
            </a:endParaRPr>
          </a:p>
        </p:txBody>
      </p:sp>
      <p:sp>
        <p:nvSpPr>
          <p:cNvPr id="7" name="TextBox 6">
            <a:extLst>
              <a:ext uri="{FF2B5EF4-FFF2-40B4-BE49-F238E27FC236}">
                <a16:creationId xmlns:a16="http://schemas.microsoft.com/office/drawing/2014/main" id="{52457A7A-3FA8-91B8-D434-2B534F764D16}"/>
              </a:ext>
            </a:extLst>
          </p:cNvPr>
          <p:cNvSpPr txBox="1"/>
          <p:nvPr/>
        </p:nvSpPr>
        <p:spPr>
          <a:xfrm>
            <a:off x="2968884" y="3611545"/>
            <a:ext cx="2432652" cy="2169825"/>
          </a:xfrm>
          <a:prstGeom prst="rect">
            <a:avLst/>
          </a:prstGeom>
          <a:noFill/>
          <a:ln>
            <a:solidFill>
              <a:schemeClr val="bg1">
                <a:lumMod val="50000"/>
              </a:schemeClr>
            </a:solidFill>
          </a:ln>
        </p:spPr>
        <p:txBody>
          <a:bodyPr wrap="square" rtlCol="0">
            <a:spAutoFit/>
          </a:bodyPr>
          <a:lstStyle/>
          <a:p>
            <a:pPr algn="ctr"/>
            <a:r>
              <a:rPr lang="en-PK" sz="1500" b="1" i="1" dirty="0">
                <a:solidFill>
                  <a:schemeClr val="accent1">
                    <a:lumMod val="75000"/>
                  </a:schemeClr>
                </a:solidFill>
              </a:rPr>
              <a:t>Inflation</a:t>
            </a:r>
            <a:r>
              <a:rPr lang="en-US" sz="1500" b="1" i="1" dirty="0">
                <a:solidFill>
                  <a:schemeClr val="accent1">
                    <a:lumMod val="75000"/>
                  </a:schemeClr>
                </a:solidFill>
              </a:rPr>
              <a:t> </a:t>
            </a:r>
          </a:p>
          <a:p>
            <a:pPr algn="ctr"/>
            <a:r>
              <a:rPr lang="en-PK" sz="1500" b="1" i="1" dirty="0">
                <a:solidFill>
                  <a:schemeClr val="accent1">
                    <a:lumMod val="75000"/>
                  </a:schemeClr>
                </a:solidFill>
              </a:rPr>
              <a:t>%</a:t>
            </a:r>
            <a:endParaRPr lang="en-US" sz="1500" b="1" i="1" dirty="0">
              <a:solidFill>
                <a:schemeClr val="accent1">
                  <a:lumMod val="75000"/>
                </a:schemeClr>
              </a:solidFill>
            </a:endParaRPr>
          </a:p>
          <a:p>
            <a:pPr algn="ctr"/>
            <a:endParaRPr lang="en-US" sz="1500" b="1" i="1" dirty="0" smtClean="0">
              <a:solidFill>
                <a:srgbClr val="FF0000"/>
              </a:solidFill>
            </a:endParaRPr>
          </a:p>
          <a:p>
            <a:pPr algn="ctr"/>
            <a:endParaRPr lang="en-PK" sz="1500" b="1" i="1" dirty="0">
              <a:solidFill>
                <a:srgbClr val="FF0000"/>
              </a:solidFill>
            </a:endParaRPr>
          </a:p>
          <a:p>
            <a:pPr algn="ctr"/>
            <a:r>
              <a:rPr lang="en-US" sz="1500" dirty="0">
                <a:solidFill>
                  <a:schemeClr val="accent1">
                    <a:lumMod val="75000"/>
                  </a:schemeClr>
                </a:solidFill>
              </a:rPr>
              <a:t>7.3 </a:t>
            </a:r>
            <a:r>
              <a:rPr lang="en-PK" sz="1500" dirty="0">
                <a:solidFill>
                  <a:schemeClr val="accent1">
                    <a:lumMod val="75000"/>
                  </a:schemeClr>
                </a:solidFill>
              </a:rPr>
              <a:t>vs </a:t>
            </a:r>
            <a:r>
              <a:rPr lang="en-US" sz="1500" dirty="0" smtClean="0">
                <a:solidFill>
                  <a:schemeClr val="accent1">
                    <a:lumMod val="75000"/>
                  </a:schemeClr>
                </a:solidFill>
              </a:rPr>
              <a:t>1.5</a:t>
            </a:r>
            <a:endParaRPr lang="en-US" sz="1500" b="1" dirty="0">
              <a:solidFill>
                <a:srgbClr val="FF0000"/>
              </a:solidFill>
            </a:endParaRPr>
          </a:p>
          <a:p>
            <a:pPr algn="ctr"/>
            <a:endParaRPr lang="en-US" sz="1500" b="1" dirty="0" smtClean="0">
              <a:solidFill>
                <a:srgbClr val="FF0000"/>
              </a:solidFill>
            </a:endParaRPr>
          </a:p>
          <a:p>
            <a:pPr algn="ctr"/>
            <a:endParaRPr lang="en-US" sz="1500" b="1" dirty="0">
              <a:solidFill>
                <a:srgbClr val="FF0000"/>
              </a:solidFill>
            </a:endParaRPr>
          </a:p>
          <a:p>
            <a:pPr algn="ctr"/>
            <a:endParaRPr lang="en-US" sz="1500" b="1" dirty="0">
              <a:solidFill>
                <a:srgbClr val="FF0000"/>
              </a:solidFill>
            </a:endParaRPr>
          </a:p>
          <a:p>
            <a:pPr algn="ctr"/>
            <a:r>
              <a:rPr lang="en-US" sz="1500" b="1" dirty="0" smtClean="0">
                <a:solidFill>
                  <a:srgbClr val="FF0000"/>
                </a:solidFill>
              </a:rPr>
              <a:t>387% increase</a:t>
            </a:r>
            <a:endParaRPr lang="en-PK" sz="1500" b="1" dirty="0">
              <a:solidFill>
                <a:srgbClr val="FF0000"/>
              </a:solidFill>
            </a:endParaRPr>
          </a:p>
        </p:txBody>
      </p:sp>
      <p:sp>
        <p:nvSpPr>
          <p:cNvPr id="8" name="TextBox 7">
            <a:extLst>
              <a:ext uri="{FF2B5EF4-FFF2-40B4-BE49-F238E27FC236}">
                <a16:creationId xmlns:a16="http://schemas.microsoft.com/office/drawing/2014/main" id="{52457A7A-3FA8-91B8-D434-2B534F764D16}"/>
              </a:ext>
            </a:extLst>
          </p:cNvPr>
          <p:cNvSpPr txBox="1"/>
          <p:nvPr/>
        </p:nvSpPr>
        <p:spPr>
          <a:xfrm>
            <a:off x="8567427" y="3619709"/>
            <a:ext cx="2275213" cy="2139047"/>
          </a:xfrm>
          <a:prstGeom prst="rect">
            <a:avLst/>
          </a:prstGeom>
          <a:noFill/>
          <a:ln>
            <a:solidFill>
              <a:schemeClr val="bg1">
                <a:lumMod val="50000"/>
              </a:schemeClr>
            </a:solidFill>
          </a:ln>
        </p:spPr>
        <p:txBody>
          <a:bodyPr wrap="square" rtlCol="0">
            <a:spAutoFit/>
          </a:bodyPr>
          <a:lstStyle/>
          <a:p>
            <a:pPr algn="ctr"/>
            <a:r>
              <a:rPr lang="en-US" sz="1500" b="1" i="1" dirty="0">
                <a:solidFill>
                  <a:schemeClr val="accent1">
                    <a:lumMod val="75000"/>
                  </a:schemeClr>
                </a:solidFill>
              </a:rPr>
              <a:t>Gas tariff</a:t>
            </a:r>
          </a:p>
          <a:p>
            <a:pPr algn="ctr"/>
            <a:r>
              <a:rPr lang="en-US" sz="1500" b="1" i="1" dirty="0">
                <a:solidFill>
                  <a:schemeClr val="accent1">
                    <a:lumMod val="75000"/>
                  </a:schemeClr>
                </a:solidFill>
              </a:rPr>
              <a:t>Rs/</a:t>
            </a:r>
            <a:r>
              <a:rPr lang="en-US" sz="1500" b="1" i="1" dirty="0" err="1">
                <a:solidFill>
                  <a:schemeClr val="accent1">
                    <a:lumMod val="75000"/>
                  </a:schemeClr>
                </a:solidFill>
              </a:rPr>
              <a:t>mmbtu</a:t>
            </a:r>
            <a:endParaRPr lang="en-PK" sz="1500" b="1" i="1" dirty="0">
              <a:solidFill>
                <a:schemeClr val="accent1">
                  <a:lumMod val="75000"/>
                </a:schemeClr>
              </a:solidFill>
            </a:endParaRPr>
          </a:p>
          <a:p>
            <a:pPr indent="11113" algn="ctr">
              <a:tabLst>
                <a:tab pos="34925" algn="l"/>
              </a:tabLst>
            </a:pPr>
            <a:endParaRPr lang="en-US" sz="1500" dirty="0">
              <a:solidFill>
                <a:schemeClr val="accent1">
                  <a:lumMod val="75000"/>
                </a:schemeClr>
              </a:solidFill>
            </a:endParaRPr>
          </a:p>
          <a:p>
            <a:pPr indent="11113" algn="ctr">
              <a:tabLst>
                <a:tab pos="34925" algn="l"/>
              </a:tabLst>
            </a:pPr>
            <a:r>
              <a:rPr lang="en-US" sz="1500" dirty="0">
                <a:solidFill>
                  <a:schemeClr val="accent1">
                    <a:lumMod val="75000"/>
                  </a:schemeClr>
                </a:solidFill>
              </a:rPr>
              <a:t>NG: 4,599 </a:t>
            </a:r>
            <a:r>
              <a:rPr lang="en-PK" sz="1500" dirty="0">
                <a:solidFill>
                  <a:schemeClr val="accent1">
                    <a:lumMod val="75000"/>
                  </a:schemeClr>
                </a:solidFill>
              </a:rPr>
              <a:t>vs </a:t>
            </a:r>
            <a:r>
              <a:rPr lang="en-US" sz="1500" dirty="0" smtClean="0">
                <a:solidFill>
                  <a:schemeClr val="accent1">
                    <a:lumMod val="75000"/>
                  </a:schemeClr>
                </a:solidFill>
              </a:rPr>
              <a:t>3,839</a:t>
            </a:r>
            <a:endParaRPr lang="en-US" sz="1500" dirty="0">
              <a:solidFill>
                <a:schemeClr val="accent1">
                  <a:lumMod val="75000"/>
                </a:schemeClr>
              </a:solidFill>
            </a:endParaRPr>
          </a:p>
          <a:p>
            <a:pPr indent="11113" algn="ctr">
              <a:tabLst>
                <a:tab pos="34925" algn="l"/>
              </a:tabLst>
            </a:pPr>
            <a:r>
              <a:rPr lang="en-US" sz="1500" dirty="0">
                <a:solidFill>
                  <a:schemeClr val="accent1">
                    <a:lumMod val="75000"/>
                  </a:schemeClr>
                </a:solidFill>
              </a:rPr>
              <a:t>RLNG: 4,176 vs </a:t>
            </a:r>
            <a:r>
              <a:rPr lang="en-US" sz="1500" dirty="0" smtClean="0">
                <a:solidFill>
                  <a:schemeClr val="accent1">
                    <a:lumMod val="75000"/>
                  </a:schemeClr>
                </a:solidFill>
              </a:rPr>
              <a:t>3,663</a:t>
            </a:r>
            <a:endParaRPr lang="en-US" sz="1500" dirty="0">
              <a:solidFill>
                <a:schemeClr val="accent1">
                  <a:lumMod val="75000"/>
                </a:schemeClr>
              </a:solidFill>
            </a:endParaRPr>
          </a:p>
          <a:p>
            <a:pPr algn="ctr"/>
            <a:r>
              <a:rPr lang="en-US" sz="1400" dirty="0">
                <a:solidFill>
                  <a:srgbClr val="B31F88"/>
                </a:solidFill>
              </a:rPr>
              <a:t>Current NG: 4,906</a:t>
            </a:r>
          </a:p>
          <a:p>
            <a:pPr algn="ctr"/>
            <a:r>
              <a:rPr lang="en-US" sz="1400" dirty="0">
                <a:solidFill>
                  <a:srgbClr val="B31F88"/>
                </a:solidFill>
              </a:rPr>
              <a:t>Current RLNG: 4,890</a:t>
            </a:r>
          </a:p>
          <a:p>
            <a:pPr algn="ctr"/>
            <a:endParaRPr lang="en-US" sz="1500" b="1" dirty="0">
              <a:solidFill>
                <a:srgbClr val="FF0000"/>
              </a:solidFill>
            </a:endParaRPr>
          </a:p>
          <a:p>
            <a:pPr algn="ctr"/>
            <a:r>
              <a:rPr lang="en-US" sz="1500" b="1" dirty="0" smtClean="0">
                <a:solidFill>
                  <a:srgbClr val="FF0000"/>
                </a:solidFill>
              </a:rPr>
              <a:t>20% </a:t>
            </a:r>
            <a:r>
              <a:rPr lang="en-US" sz="1500" b="1" dirty="0">
                <a:solidFill>
                  <a:srgbClr val="FF0000"/>
                </a:solidFill>
              </a:rPr>
              <a:t>increase in NG</a:t>
            </a:r>
            <a:endParaRPr lang="en-PK" sz="1500" b="1" dirty="0">
              <a:solidFill>
                <a:srgbClr val="FF0000"/>
              </a:solidFill>
            </a:endParaRPr>
          </a:p>
        </p:txBody>
      </p:sp>
      <p:sp>
        <p:nvSpPr>
          <p:cNvPr id="9" name="Title 1"/>
          <p:cNvSpPr txBox="1">
            <a:spLocks/>
          </p:cNvSpPr>
          <p:nvPr/>
        </p:nvSpPr>
        <p:spPr>
          <a:xfrm>
            <a:off x="93616" y="134770"/>
            <a:ext cx="10173789" cy="299339"/>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20000"/>
              </a:spcBef>
              <a:defRPr/>
            </a:pPr>
            <a:r>
              <a:rPr lang="en-US" sz="2400" b="1" dirty="0">
                <a:solidFill>
                  <a:srgbClr val="B31F88"/>
                </a:solidFill>
              </a:rPr>
              <a:t>Major Performance Highlights – Q1 2026 Vs Q1 2025 (SPLY)</a:t>
            </a:r>
          </a:p>
        </p:txBody>
      </p:sp>
      <p:sp>
        <p:nvSpPr>
          <p:cNvPr id="10" name="TextBox 9">
            <a:extLst>
              <a:ext uri="{FF2B5EF4-FFF2-40B4-BE49-F238E27FC236}">
                <a16:creationId xmlns:a16="http://schemas.microsoft.com/office/drawing/2014/main" id="{021EA2DE-085C-CFBA-5D50-70223A38AAC0}"/>
              </a:ext>
            </a:extLst>
          </p:cNvPr>
          <p:cNvSpPr txBox="1"/>
          <p:nvPr/>
        </p:nvSpPr>
        <p:spPr>
          <a:xfrm>
            <a:off x="195943" y="3619709"/>
            <a:ext cx="2432652" cy="2169825"/>
          </a:xfrm>
          <a:prstGeom prst="rect">
            <a:avLst/>
          </a:prstGeom>
          <a:noFill/>
          <a:ln>
            <a:solidFill>
              <a:schemeClr val="bg1">
                <a:lumMod val="50000"/>
              </a:schemeClr>
            </a:solidFill>
          </a:ln>
        </p:spPr>
        <p:txBody>
          <a:bodyPr wrap="square" rtlCol="0">
            <a:spAutoFit/>
          </a:bodyPr>
          <a:lstStyle/>
          <a:p>
            <a:pPr algn="ctr"/>
            <a:r>
              <a:rPr lang="en-PK" sz="1500" b="1" i="1" dirty="0">
                <a:solidFill>
                  <a:srgbClr val="002060"/>
                </a:solidFill>
              </a:rPr>
              <a:t>Effective tax </a:t>
            </a:r>
          </a:p>
          <a:p>
            <a:pPr algn="ctr"/>
            <a:r>
              <a:rPr lang="en-PK" sz="1500" b="1" i="1" dirty="0">
                <a:solidFill>
                  <a:srgbClr val="002060"/>
                </a:solidFill>
              </a:rPr>
              <a:t>%</a:t>
            </a:r>
            <a:endParaRPr lang="en-US" sz="1500" b="1" i="1" dirty="0">
              <a:solidFill>
                <a:srgbClr val="002060"/>
              </a:solidFill>
            </a:endParaRPr>
          </a:p>
          <a:p>
            <a:pPr algn="ctr"/>
            <a:endParaRPr lang="en-US" sz="1500" b="1" i="1" dirty="0" smtClean="0">
              <a:solidFill>
                <a:srgbClr val="002060"/>
              </a:solidFill>
            </a:endParaRPr>
          </a:p>
          <a:p>
            <a:pPr algn="ctr"/>
            <a:endParaRPr lang="en-PK" sz="1500" b="1" i="1" dirty="0">
              <a:solidFill>
                <a:srgbClr val="002060"/>
              </a:solidFill>
            </a:endParaRPr>
          </a:p>
          <a:p>
            <a:pPr algn="ctr"/>
            <a:r>
              <a:rPr lang="en-US" sz="1500" dirty="0">
                <a:solidFill>
                  <a:schemeClr val="accent1">
                    <a:lumMod val="75000"/>
                  </a:schemeClr>
                </a:solidFill>
              </a:rPr>
              <a:t>87</a:t>
            </a:r>
            <a:r>
              <a:rPr lang="en-PK" sz="1500" dirty="0">
                <a:solidFill>
                  <a:schemeClr val="accent1">
                    <a:lumMod val="75000"/>
                  </a:schemeClr>
                </a:solidFill>
              </a:rPr>
              <a:t> vs </a:t>
            </a:r>
            <a:r>
              <a:rPr lang="en-US" sz="1500" dirty="0" smtClean="0">
                <a:solidFill>
                  <a:schemeClr val="accent1">
                    <a:lumMod val="75000"/>
                  </a:schemeClr>
                </a:solidFill>
              </a:rPr>
              <a:t>-77</a:t>
            </a:r>
            <a:endParaRPr lang="en-US" sz="1500" dirty="0">
              <a:solidFill>
                <a:schemeClr val="accent1">
                  <a:lumMod val="75000"/>
                </a:schemeClr>
              </a:solidFill>
            </a:endParaRPr>
          </a:p>
          <a:p>
            <a:pPr algn="ctr"/>
            <a:endParaRPr lang="en-US" sz="1500" b="1" dirty="0">
              <a:solidFill>
                <a:srgbClr val="00B050"/>
              </a:solidFill>
            </a:endParaRPr>
          </a:p>
          <a:p>
            <a:pPr algn="ctr"/>
            <a:endParaRPr lang="en-US" sz="1500" b="1" dirty="0">
              <a:solidFill>
                <a:srgbClr val="FF0000"/>
              </a:solidFill>
            </a:endParaRPr>
          </a:p>
          <a:p>
            <a:pPr algn="ctr"/>
            <a:endParaRPr lang="en-US" sz="1500" b="1" dirty="0">
              <a:solidFill>
                <a:srgbClr val="FF0000"/>
              </a:solidFill>
            </a:endParaRPr>
          </a:p>
          <a:p>
            <a:pPr algn="ctr"/>
            <a:r>
              <a:rPr lang="en-US" sz="1500" b="1" dirty="0" smtClean="0">
                <a:solidFill>
                  <a:srgbClr val="FF0000"/>
                </a:solidFill>
              </a:rPr>
              <a:t>212% </a:t>
            </a:r>
            <a:r>
              <a:rPr lang="en-PK" sz="1500" b="1" dirty="0" smtClean="0">
                <a:solidFill>
                  <a:srgbClr val="FF0000"/>
                </a:solidFill>
              </a:rPr>
              <a:t> </a:t>
            </a:r>
            <a:r>
              <a:rPr lang="en-US" sz="1500" b="1" dirty="0">
                <a:solidFill>
                  <a:srgbClr val="FF0000"/>
                </a:solidFill>
              </a:rPr>
              <a:t>increase</a:t>
            </a:r>
            <a:endParaRPr lang="en-PK" sz="1500" b="1" dirty="0">
              <a:solidFill>
                <a:srgbClr val="FF0000"/>
              </a:solidFill>
            </a:endParaRPr>
          </a:p>
        </p:txBody>
      </p:sp>
    </p:spTree>
    <p:extLst>
      <p:ext uri="{BB962C8B-B14F-4D97-AF65-F5344CB8AC3E}">
        <p14:creationId xmlns:p14="http://schemas.microsoft.com/office/powerpoint/2010/main" val="889016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6678" y="73988"/>
            <a:ext cx="10774681" cy="322225"/>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20000"/>
              </a:spcBef>
              <a:defRPr/>
            </a:pPr>
            <a:r>
              <a:rPr lang="en-US" sz="2400" b="1" dirty="0" smtClean="0">
                <a:solidFill>
                  <a:srgbClr val="B31F88"/>
                </a:solidFill>
              </a:rPr>
              <a:t>Profit &amp; Loss – YTD</a:t>
            </a:r>
            <a:endParaRPr lang="en-US" sz="2400" b="1" dirty="0">
              <a:solidFill>
                <a:srgbClr val="B31F88"/>
              </a:solidFill>
            </a:endParaRPr>
          </a:p>
        </p:txBody>
      </p:sp>
      <p:sp>
        <p:nvSpPr>
          <p:cNvPr id="2" name="Slide Number Placeholder 1"/>
          <p:cNvSpPr>
            <a:spLocks noGrp="1"/>
          </p:cNvSpPr>
          <p:nvPr>
            <p:ph type="sldNum" sz="quarter" idx="12"/>
          </p:nvPr>
        </p:nvSpPr>
        <p:spPr/>
        <p:txBody>
          <a:bodyPr/>
          <a:lstStyle/>
          <a:p>
            <a:fld id="{7606E6F9-D4DC-499C-9ED6-19092D2BC87D}" type="slidenum">
              <a:rPr lang="en-US" smtClean="0"/>
              <a:pPr/>
              <a:t>7</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64859132"/>
              </p:ext>
            </p:extLst>
          </p:nvPr>
        </p:nvGraphicFramePr>
        <p:xfrm>
          <a:off x="219075" y="660853"/>
          <a:ext cx="10778218" cy="5133937"/>
        </p:xfrm>
        <a:graphic>
          <a:graphicData uri="http://schemas.openxmlformats.org/presentationml/2006/ole">
            <mc:AlternateContent xmlns:mc="http://schemas.openxmlformats.org/markup-compatibility/2006">
              <mc:Choice xmlns:v="urn:schemas-microsoft-com:vml" Requires="v">
                <p:oleObj spid="_x0000_s12838" name="Worksheet" r:id="rId4" imgW="5664217" imgH="2698615" progId="Excel.Sheet.12">
                  <p:link updateAutomatic="1"/>
                </p:oleObj>
              </mc:Choice>
              <mc:Fallback>
                <p:oleObj name="Worksheet" r:id="rId4" imgW="5664217" imgH="2698615" progId="Excel.Sheet.12">
                  <p:link updateAutomatic="1"/>
                  <p:pic>
                    <p:nvPicPr>
                      <p:cNvPr id="0" name=""/>
                      <p:cNvPicPr/>
                      <p:nvPr/>
                    </p:nvPicPr>
                    <p:blipFill>
                      <a:blip r:embed="rId5"/>
                      <a:stretch>
                        <a:fillRect/>
                      </a:stretch>
                    </p:blipFill>
                    <p:spPr>
                      <a:xfrm>
                        <a:off x="219075" y="660853"/>
                        <a:ext cx="10778218" cy="5133937"/>
                      </a:xfrm>
                      <a:prstGeom prst="rect">
                        <a:avLst/>
                      </a:prstGeom>
                    </p:spPr>
                  </p:pic>
                </p:oleObj>
              </mc:Fallback>
            </mc:AlternateContent>
          </a:graphicData>
        </a:graphic>
      </p:graphicFrame>
    </p:spTree>
    <p:extLst>
      <p:ext uri="{BB962C8B-B14F-4D97-AF65-F5344CB8AC3E}">
        <p14:creationId xmlns:p14="http://schemas.microsoft.com/office/powerpoint/2010/main" val="3771597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3492" y="314579"/>
            <a:ext cx="9742714" cy="322225"/>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20000"/>
              </a:spcBef>
              <a:defRPr/>
            </a:pPr>
            <a:r>
              <a:rPr lang="en-US" sz="2400" b="1" dirty="0" smtClean="0">
                <a:solidFill>
                  <a:srgbClr val="B31F88"/>
                </a:solidFill>
              </a:rPr>
              <a:t>Financial Highlights</a:t>
            </a:r>
            <a:endParaRPr lang="en-US" sz="2400" b="1" dirty="0">
              <a:solidFill>
                <a:srgbClr val="B31F88"/>
              </a:solidFill>
            </a:endParaRPr>
          </a:p>
        </p:txBody>
      </p:sp>
      <p:sp>
        <p:nvSpPr>
          <p:cNvPr id="3" name="Slide Number Placeholder 2"/>
          <p:cNvSpPr>
            <a:spLocks noGrp="1"/>
          </p:cNvSpPr>
          <p:nvPr>
            <p:ph type="sldNum" sz="quarter" idx="12"/>
          </p:nvPr>
        </p:nvSpPr>
        <p:spPr/>
        <p:txBody>
          <a:bodyPr/>
          <a:lstStyle/>
          <a:p>
            <a:fld id="{7606E6F9-D4DC-499C-9ED6-19092D2BC87D}" type="slidenum">
              <a:rPr lang="en-US" smtClean="0"/>
              <a:pPr/>
              <a:t>8</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538048614"/>
              </p:ext>
            </p:extLst>
          </p:nvPr>
        </p:nvGraphicFramePr>
        <p:xfrm>
          <a:off x="4060825" y="971020"/>
          <a:ext cx="3717925" cy="2278095"/>
        </p:xfrm>
        <a:graphic>
          <a:graphicData uri="http://schemas.openxmlformats.org/presentationml/2006/ole">
            <mc:AlternateContent xmlns:mc="http://schemas.openxmlformats.org/markup-compatibility/2006">
              <mc:Choice xmlns:v="urn:schemas-microsoft-com:vml" Requires="v">
                <p:oleObj spid="_x0000_s26258" name="Worksheet" r:id="rId4" imgW="6089519" imgH="3384415" progId="Excel.Sheet.12">
                  <p:link updateAutomatic="1"/>
                </p:oleObj>
              </mc:Choice>
              <mc:Fallback>
                <p:oleObj name="Worksheet" r:id="rId4" imgW="6089519" imgH="3384415" progId="Excel.Sheet.12">
                  <p:link updateAutomatic="1"/>
                  <p:pic>
                    <p:nvPicPr>
                      <p:cNvPr id="0" name=""/>
                      <p:cNvPicPr/>
                      <p:nvPr/>
                    </p:nvPicPr>
                    <p:blipFill>
                      <a:blip r:embed="rId5"/>
                      <a:stretch>
                        <a:fillRect/>
                      </a:stretch>
                    </p:blipFill>
                    <p:spPr>
                      <a:xfrm>
                        <a:off x="4060825" y="971020"/>
                        <a:ext cx="3717925" cy="2278095"/>
                      </a:xfrm>
                      <a:prstGeom prst="rect">
                        <a:avLst/>
                      </a:prstGeom>
                      <a:ln>
                        <a:solidFill>
                          <a:schemeClr val="tx1"/>
                        </a:solid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8280787"/>
              </p:ext>
            </p:extLst>
          </p:nvPr>
        </p:nvGraphicFramePr>
        <p:xfrm>
          <a:off x="7888288" y="979487"/>
          <a:ext cx="3714750" cy="2308226"/>
        </p:xfrm>
        <a:graphic>
          <a:graphicData uri="http://schemas.openxmlformats.org/presentationml/2006/ole">
            <mc:AlternateContent xmlns:mc="http://schemas.openxmlformats.org/markup-compatibility/2006">
              <mc:Choice xmlns:v="urn:schemas-microsoft-com:vml" Requires="v">
                <p:oleObj spid="_x0000_s26259" name="Worksheet" r:id="rId6" imgW="5073654" imgH="3676650" progId="Excel.Sheet.12">
                  <p:link updateAutomatic="1"/>
                </p:oleObj>
              </mc:Choice>
              <mc:Fallback>
                <p:oleObj name="Worksheet" r:id="rId6" imgW="5073654" imgH="3676650" progId="Excel.Sheet.12">
                  <p:link updateAutomatic="1"/>
                  <p:pic>
                    <p:nvPicPr>
                      <p:cNvPr id="0" name=""/>
                      <p:cNvPicPr/>
                      <p:nvPr/>
                    </p:nvPicPr>
                    <p:blipFill>
                      <a:blip r:embed="rId7"/>
                      <a:stretch>
                        <a:fillRect/>
                      </a:stretch>
                    </p:blipFill>
                    <p:spPr>
                      <a:xfrm>
                        <a:off x="7888288" y="979487"/>
                        <a:ext cx="3714750" cy="2308226"/>
                      </a:xfrm>
                      <a:prstGeom prst="rect">
                        <a:avLst/>
                      </a:prstGeom>
                      <a:ln>
                        <a:solidFill>
                          <a:schemeClr val="tx1"/>
                        </a:solid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823300350"/>
              </p:ext>
            </p:extLst>
          </p:nvPr>
        </p:nvGraphicFramePr>
        <p:xfrm>
          <a:off x="261937" y="3353291"/>
          <a:ext cx="3725863" cy="2266495"/>
        </p:xfrm>
        <a:graphic>
          <a:graphicData uri="http://schemas.openxmlformats.org/presentationml/2006/ole">
            <mc:AlternateContent xmlns:mc="http://schemas.openxmlformats.org/markup-compatibility/2006">
              <mc:Choice xmlns:v="urn:schemas-microsoft-com:vml" Requires="v">
                <p:oleObj spid="_x0000_s26260" name="Worksheet" r:id="rId8" imgW="4927431" imgH="3193915" progId="Excel.Sheet.12">
                  <p:link updateAutomatic="1"/>
                </p:oleObj>
              </mc:Choice>
              <mc:Fallback>
                <p:oleObj name="Worksheet" r:id="rId8" imgW="4927431" imgH="3193915" progId="Excel.Sheet.12">
                  <p:link updateAutomatic="1"/>
                  <p:pic>
                    <p:nvPicPr>
                      <p:cNvPr id="0" name=""/>
                      <p:cNvPicPr/>
                      <p:nvPr/>
                    </p:nvPicPr>
                    <p:blipFill>
                      <a:blip r:embed="rId9"/>
                      <a:stretch>
                        <a:fillRect/>
                      </a:stretch>
                    </p:blipFill>
                    <p:spPr>
                      <a:xfrm>
                        <a:off x="261937" y="3353291"/>
                        <a:ext cx="3725863" cy="2266495"/>
                      </a:xfrm>
                      <a:prstGeom prst="rect">
                        <a:avLst/>
                      </a:prstGeom>
                      <a:ln>
                        <a:solidFill>
                          <a:schemeClr val="tx1"/>
                        </a:solid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033906676"/>
              </p:ext>
            </p:extLst>
          </p:nvPr>
        </p:nvGraphicFramePr>
        <p:xfrm>
          <a:off x="7888288" y="3361757"/>
          <a:ext cx="3716337" cy="2281806"/>
        </p:xfrm>
        <a:graphic>
          <a:graphicData uri="http://schemas.openxmlformats.org/presentationml/2006/ole">
            <mc:AlternateContent xmlns:mc="http://schemas.openxmlformats.org/markup-compatibility/2006">
              <mc:Choice xmlns:v="urn:schemas-microsoft-com:vml" Requires="v">
                <p:oleObj spid="_x0000_s26261" name="Worksheet" r:id="rId10" imgW="5244990" imgH="3530735" progId="Excel.Sheet.12">
                  <p:link updateAutomatic="1"/>
                </p:oleObj>
              </mc:Choice>
              <mc:Fallback>
                <p:oleObj name="Worksheet" r:id="rId10" imgW="5244990" imgH="3530735" progId="Excel.Sheet.12">
                  <p:link updateAutomatic="1"/>
                  <p:pic>
                    <p:nvPicPr>
                      <p:cNvPr id="0" name=""/>
                      <p:cNvPicPr/>
                      <p:nvPr/>
                    </p:nvPicPr>
                    <p:blipFill>
                      <a:blip r:embed="rId11"/>
                      <a:stretch>
                        <a:fillRect/>
                      </a:stretch>
                    </p:blipFill>
                    <p:spPr>
                      <a:xfrm>
                        <a:off x="7888288" y="3361757"/>
                        <a:ext cx="3716337" cy="2281806"/>
                      </a:xfrm>
                      <a:prstGeom prst="rect">
                        <a:avLst/>
                      </a:prstGeom>
                      <a:ln>
                        <a:solidFill>
                          <a:schemeClr val="tx1"/>
                        </a:solid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3602007"/>
              </p:ext>
            </p:extLst>
          </p:nvPr>
        </p:nvGraphicFramePr>
        <p:xfrm>
          <a:off x="4060825" y="3346450"/>
          <a:ext cx="3717925" cy="2297113"/>
        </p:xfrm>
        <a:graphic>
          <a:graphicData uri="http://schemas.openxmlformats.org/presentationml/2006/ole">
            <mc:AlternateContent xmlns:mc="http://schemas.openxmlformats.org/markup-compatibility/2006">
              <mc:Choice xmlns:v="urn:schemas-microsoft-com:vml" Requires="v">
                <p:oleObj spid="_x0000_s26262" name="Worksheet" r:id="rId12" imgW="5073654" imgH="3676650" progId="Excel.Sheet.12">
                  <p:link updateAutomatic="1"/>
                </p:oleObj>
              </mc:Choice>
              <mc:Fallback>
                <p:oleObj name="Worksheet" r:id="rId12" imgW="5073654" imgH="3676650" progId="Excel.Sheet.12">
                  <p:link updateAutomatic="1"/>
                  <p:pic>
                    <p:nvPicPr>
                      <p:cNvPr id="0" name=""/>
                      <p:cNvPicPr/>
                      <p:nvPr/>
                    </p:nvPicPr>
                    <p:blipFill>
                      <a:blip r:embed="rId13"/>
                      <a:stretch>
                        <a:fillRect/>
                      </a:stretch>
                    </p:blipFill>
                    <p:spPr>
                      <a:xfrm>
                        <a:off x="4060825" y="3346450"/>
                        <a:ext cx="3717925" cy="2297113"/>
                      </a:xfrm>
                      <a:prstGeom prst="rect">
                        <a:avLst/>
                      </a:prstGeom>
                      <a:ln>
                        <a:solidFill>
                          <a:schemeClr val="tx1"/>
                        </a:solid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57824614"/>
              </p:ext>
            </p:extLst>
          </p:nvPr>
        </p:nvGraphicFramePr>
        <p:xfrm>
          <a:off x="255588" y="965200"/>
          <a:ext cx="3740150" cy="2303463"/>
        </p:xfrm>
        <a:graphic>
          <a:graphicData uri="http://schemas.openxmlformats.org/presentationml/2006/ole">
            <mc:AlternateContent xmlns:mc="http://schemas.openxmlformats.org/markup-compatibility/2006">
              <mc:Choice xmlns:v="urn:schemas-microsoft-com:vml" Requires="v">
                <p:oleObj spid="_x0000_s26263" name="Worksheet" r:id="rId14" imgW="4933912" imgH="3562350" progId="Excel.Sheet.12">
                  <p:link updateAutomatic="1"/>
                </p:oleObj>
              </mc:Choice>
              <mc:Fallback>
                <p:oleObj name="Worksheet" r:id="rId14" imgW="4933912" imgH="3562350" progId="Excel.Sheet.12">
                  <p:link updateAutomatic="1"/>
                  <p:pic>
                    <p:nvPicPr>
                      <p:cNvPr id="0" name=""/>
                      <p:cNvPicPr/>
                      <p:nvPr/>
                    </p:nvPicPr>
                    <p:blipFill>
                      <a:blip r:embed="rId15"/>
                      <a:stretch>
                        <a:fillRect/>
                      </a:stretch>
                    </p:blipFill>
                    <p:spPr>
                      <a:xfrm>
                        <a:off x="255588" y="965200"/>
                        <a:ext cx="3740150" cy="2303463"/>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339462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92B23D-F6D8-BCA0-41C9-42F70A029856}"/>
              </a:ext>
            </a:extLst>
          </p:cNvPr>
          <p:cNvSpPr txBox="1">
            <a:spLocks/>
          </p:cNvSpPr>
          <p:nvPr/>
        </p:nvSpPr>
        <p:spPr>
          <a:xfrm>
            <a:off x="75414" y="108440"/>
            <a:ext cx="8559134" cy="590756"/>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20000"/>
              </a:spcBef>
              <a:defRPr/>
            </a:pPr>
            <a:r>
              <a:rPr lang="en-US" sz="2400" b="1" dirty="0">
                <a:solidFill>
                  <a:srgbClr val="B31F88"/>
                </a:solidFill>
              </a:rPr>
              <a:t>Statement of Financial Position – As </a:t>
            </a:r>
            <a:r>
              <a:rPr lang="en-US" sz="2400" b="1" dirty="0" smtClean="0">
                <a:solidFill>
                  <a:srgbClr val="B31F88"/>
                </a:solidFill>
              </a:rPr>
              <a:t>At</a:t>
            </a:r>
            <a:endParaRPr lang="en-US" sz="2400" b="1" dirty="0">
              <a:solidFill>
                <a:srgbClr val="B31F88"/>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825438377"/>
              </p:ext>
            </p:extLst>
          </p:nvPr>
        </p:nvGraphicFramePr>
        <p:xfrm>
          <a:off x="200024" y="521835"/>
          <a:ext cx="6608989" cy="5564960"/>
        </p:xfrm>
        <a:graphic>
          <a:graphicData uri="http://schemas.openxmlformats.org/presentationml/2006/ole">
            <mc:AlternateContent xmlns:mc="http://schemas.openxmlformats.org/markup-compatibility/2006">
              <mc:Choice xmlns:v="urn:schemas-microsoft-com:vml" Requires="v">
                <p:oleObj spid="_x0000_s10908" name="Worksheet" r:id="rId3" imgW="5162360" imgH="4407035" progId="Excel.Sheet.12">
                  <p:link updateAutomatic="1"/>
                </p:oleObj>
              </mc:Choice>
              <mc:Fallback>
                <p:oleObj name="Worksheet" r:id="rId3" imgW="5162360" imgH="4407035" progId="Excel.Sheet.12">
                  <p:link updateAutomatic="1"/>
                  <p:pic>
                    <p:nvPicPr>
                      <p:cNvPr id="0" name=""/>
                      <p:cNvPicPr/>
                      <p:nvPr/>
                    </p:nvPicPr>
                    <p:blipFill>
                      <a:blip r:embed="rId4"/>
                      <a:stretch>
                        <a:fillRect/>
                      </a:stretch>
                    </p:blipFill>
                    <p:spPr>
                      <a:xfrm>
                        <a:off x="200024" y="521835"/>
                        <a:ext cx="6608989" cy="5564960"/>
                      </a:xfrm>
                      <a:prstGeom prst="rect">
                        <a:avLst/>
                      </a:prstGeom>
                    </p:spPr>
                  </p:pic>
                </p:oleObj>
              </mc:Fallback>
            </mc:AlternateContent>
          </a:graphicData>
        </a:graphic>
      </p:graphicFrame>
      <p:sp>
        <p:nvSpPr>
          <p:cNvPr id="4" name="TextBox 7">
            <a:extLst>
              <a:ext uri="{FF2B5EF4-FFF2-40B4-BE49-F238E27FC236}">
                <a16:creationId xmlns:a16="http://schemas.microsoft.com/office/drawing/2014/main" id="{4CC2DB45-5D73-DE54-703B-7DA44589366F}"/>
              </a:ext>
            </a:extLst>
          </p:cNvPr>
          <p:cNvSpPr txBox="1"/>
          <p:nvPr/>
        </p:nvSpPr>
        <p:spPr>
          <a:xfrm>
            <a:off x="6841669" y="2203540"/>
            <a:ext cx="4844687" cy="294732"/>
          </a:xfrm>
          <a:prstGeom prst="rect">
            <a:avLst/>
          </a:prstGeom>
          <a:solidFill>
            <a:srgbClr val="C9E8AB">
              <a:alpha val="44706"/>
            </a:srgbClr>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indent="0" algn="just">
              <a:defRPr sz="1450"/>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lgn="l"/>
            <a:r>
              <a:rPr lang="en-GB" sz="1500" dirty="0" smtClean="0"/>
              <a:t>We have recovered Rs.1.6 billion sales tax since 2024.</a:t>
            </a:r>
          </a:p>
          <a:p>
            <a:pPr algn="l"/>
            <a:endParaRPr lang="en-GB" sz="1500" dirty="0"/>
          </a:p>
        </p:txBody>
      </p:sp>
      <p:sp>
        <p:nvSpPr>
          <p:cNvPr id="6" name="TextBox 7">
            <a:extLst>
              <a:ext uri="{FF2B5EF4-FFF2-40B4-BE49-F238E27FC236}">
                <a16:creationId xmlns:a16="http://schemas.microsoft.com/office/drawing/2014/main" id="{4CC2DB45-5D73-DE54-703B-7DA44589366F}"/>
              </a:ext>
            </a:extLst>
          </p:cNvPr>
          <p:cNvSpPr txBox="1"/>
          <p:nvPr/>
        </p:nvSpPr>
        <p:spPr>
          <a:xfrm>
            <a:off x="6822620" y="4405179"/>
            <a:ext cx="4844687" cy="294732"/>
          </a:xfrm>
          <a:prstGeom prst="rect">
            <a:avLst/>
          </a:prstGeom>
          <a:solidFill>
            <a:srgbClr val="C9E8AB">
              <a:alpha val="44706"/>
            </a:srgbClr>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indent="0" algn="just">
              <a:defRPr sz="1450"/>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lgn="l"/>
            <a:r>
              <a:rPr lang="en-GB" sz="1500" dirty="0" smtClean="0"/>
              <a:t>Reduction in total debt by </a:t>
            </a:r>
            <a:r>
              <a:rPr lang="en-GB" sz="1500" dirty="0" err="1" smtClean="0"/>
              <a:t>Rs</a:t>
            </a:r>
            <a:r>
              <a:rPr lang="en-GB" sz="1500" dirty="0" smtClean="0"/>
              <a:t>. 2 billion since 2024.</a:t>
            </a:r>
            <a:endParaRPr lang="en-GB" sz="1500" dirty="0"/>
          </a:p>
        </p:txBody>
      </p:sp>
      <p:graphicFrame>
        <p:nvGraphicFramePr>
          <p:cNvPr id="2" name="Object 1"/>
          <p:cNvGraphicFramePr>
            <a:graphicFrameLocks noChangeAspect="1"/>
          </p:cNvGraphicFramePr>
          <p:nvPr>
            <p:extLst>
              <p:ext uri="{D42A27DB-BD31-4B8C-83A1-F6EECF244321}">
                <p14:modId xmlns:p14="http://schemas.microsoft.com/office/powerpoint/2010/main" val="1438384081"/>
              </p:ext>
            </p:extLst>
          </p:nvPr>
        </p:nvGraphicFramePr>
        <p:xfrm>
          <a:off x="6846888" y="4778375"/>
          <a:ext cx="3070225" cy="1320800"/>
        </p:xfrm>
        <a:graphic>
          <a:graphicData uri="http://schemas.openxmlformats.org/presentationml/2006/ole">
            <mc:AlternateContent xmlns:mc="http://schemas.openxmlformats.org/markup-compatibility/2006">
              <mc:Choice xmlns:v="urn:schemas-microsoft-com:vml" Requires="v">
                <p:oleObj spid="_x0000_s10909" name="Worksheet" r:id="rId5" imgW="5403770" imgH="2324100" progId="Excel.Sheet.12">
                  <p:link updateAutomatic="1"/>
                </p:oleObj>
              </mc:Choice>
              <mc:Fallback>
                <p:oleObj name="Worksheet" r:id="rId5" imgW="5403770" imgH="2324100" progId="Excel.Sheet.12">
                  <p:link updateAutomatic="1"/>
                  <p:pic>
                    <p:nvPicPr>
                      <p:cNvPr id="0" name=""/>
                      <p:cNvPicPr/>
                      <p:nvPr/>
                    </p:nvPicPr>
                    <p:blipFill>
                      <a:blip r:embed="rId6"/>
                      <a:stretch>
                        <a:fillRect/>
                      </a:stretch>
                    </p:blipFill>
                    <p:spPr>
                      <a:xfrm>
                        <a:off x="6846888" y="4778375"/>
                        <a:ext cx="3070225" cy="13208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699711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anywide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mpanywidetheme" id="{E02A4F35-3D31-46AB-BACC-A64BA89E502F}" vid="{EB166DB1-1EBB-4E4B-9664-DDA9E5926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17051</TotalTime>
  <Words>1189</Words>
  <Application>Microsoft Office PowerPoint</Application>
  <PresentationFormat>Widescreen</PresentationFormat>
  <Paragraphs>193</Paragraphs>
  <Slides>16</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Links</vt:lpstr>
      </vt:variant>
      <vt:variant>
        <vt:i4>14</vt:i4>
      </vt:variant>
      <vt:variant>
        <vt:lpstr>Slide Titles</vt:lpstr>
      </vt:variant>
      <vt:variant>
        <vt:i4>16</vt:i4>
      </vt:variant>
    </vt:vector>
  </HeadingPairs>
  <TitlesOfParts>
    <vt:vector size="38" baseType="lpstr">
      <vt:lpstr>Arial</vt:lpstr>
      <vt:lpstr>Calibri</vt:lpstr>
      <vt:lpstr>Calibri (Headings)</vt:lpstr>
      <vt:lpstr>Calibri Light</vt:lpstr>
      <vt:lpstr>Century Gothic</vt:lpstr>
      <vt:lpstr>Courier New</vt:lpstr>
      <vt:lpstr>Verdana</vt:lpstr>
      <vt:lpstr>Companywidetheme</vt:lpstr>
      <vt:lpstr>file:///E:\Mubashira\Reporting\CBS\2025\Budget%202026%20V3-CBS.xlsx!BOPP%20Market%20-%20Tons!%5bBudget%202026%20V3-CBS.xlsx%5dBOPP%20Market%20-%20Tons%20Chart%201</vt:lpstr>
      <vt:lpstr>file:///E:\Mubashira\Reporting\CBS\2025\Budget%202026%20V3-CBS.xlsx!CPP%20Market%20-%20Tons!%5bBudget%202026%20V3-CBS.xlsx%5dCPP%20Market%20-%20Tons%20Chart%201</vt:lpstr>
      <vt:lpstr>file:///E:\Mubashira\Reporting\CBS\2025\Budget%202026%20V3-CBS.xlsx!various%20KPIs!%5bBudget%202026%20V3-CBS.xlsx%5dvarious%20KPIs%20Chart%2043</vt:lpstr>
      <vt:lpstr>file:///E:\Mubashira\Reporting\CBS\2025\Budget%202026%20V3-CBS.xlsx!various%20KPIs!%5bBudget%202026%20V3-CBS.xlsx%5dvarious%20KPIs%20Chart%2044</vt:lpstr>
      <vt:lpstr>file:///E:\Mubashira\Reporting\CBS\2025\Graphs.xlsx!P&amp;L!R2C1:R29C9</vt:lpstr>
      <vt:lpstr>file:///E:\Mubashira\Reporting\CBS\2025\Graphs.xlsx!Final%20Graphs!%5bGraphs.xlsx%5dFinal%20Graphs%20Chart%202</vt:lpstr>
      <vt:lpstr>file:///E:\Mubashira\Reporting\CBS\2025\Graphs.xlsx!Final%20Graphs!%5bGraphs.xlsx%5dFinal%20Graphs%20Chart%207</vt:lpstr>
      <vt:lpstr>file:///E:\Mubashira\Reporting\CBS\2025\Graphs.xlsx!Final%20Graphs!%5bGraphs.xlsx%5dFinal%20Graphs%20Chart%206</vt:lpstr>
      <vt:lpstr>file:///E:\Mubashira\Reporting\CBS\2025\Graphs.xlsx!Final%20Graphs!%5bGraphs.xlsx%5dFinal%20Graphs%20Chart%203</vt:lpstr>
      <vt:lpstr>file:///E:\Mubashira\Reporting\CBS\2025\Graphs.xlsx!Final%20Graphs!%5bGraphs.xlsx%5dFinal%20Graphs%20Chart%2011</vt:lpstr>
      <vt:lpstr>file:///E:\Mubashira\Reporting\CBS\2025\Graphs.xlsx!Final%20Graphs!%5bGraphs.xlsx%5dFinal%20Graphs%20Chart%2010</vt:lpstr>
      <vt:lpstr>file:///E:\Mubashira\Reporting\CBS\2025\Financial%20Analysis%20Mar%2026-1.xlsx!Linked%20sheet!R1C1:R21C4</vt:lpstr>
      <vt:lpstr>file:///E:\Mubashira\Reporting\CBS\2025\Financial%20Analysis%20Mar%2026-1.xlsx!Linked%20sheet!%5bFinancial%20Analysis%20Mar%2026-1.xlsx%5dLinked%20sheet%20Chart%206</vt:lpstr>
      <vt:lpstr>file:///E:\Mubashira\Reporting\CBS\2025\Financial%20Analysis%20Mar%2026-1.xlsx!Linked%20sheet!R24C1:R46C5</vt:lpstr>
      <vt:lpstr>PowerPoint Presentation</vt:lpstr>
      <vt:lpstr> CORPORATE  BRIEFING  SESSION  APRIL 2026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Communication Updates</dc:title>
  <dc:creator>Ahsan Fayyaz Cheema/IR/Lahore</dc:creator>
  <cp:lastModifiedBy>Aimen Rafiq</cp:lastModifiedBy>
  <cp:revision>1644</cp:revision>
  <cp:lastPrinted>2024-12-19T07:57:55Z</cp:lastPrinted>
  <dcterms:created xsi:type="dcterms:W3CDTF">2022-01-12T14:11:07Z</dcterms:created>
  <dcterms:modified xsi:type="dcterms:W3CDTF">2026-04-20T10:15:56Z</dcterms:modified>
</cp:coreProperties>
</file>